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0"/>
  </p:notesMasterIdLst>
  <p:sldIdLst>
    <p:sldId id="256" r:id="rId2"/>
    <p:sldId id="317" r:id="rId3"/>
    <p:sldId id="278" r:id="rId4"/>
    <p:sldId id="279" r:id="rId5"/>
    <p:sldId id="280" r:id="rId6"/>
    <p:sldId id="281" r:id="rId7"/>
    <p:sldId id="257" r:id="rId8"/>
    <p:sldId id="258" r:id="rId9"/>
    <p:sldId id="259" r:id="rId10"/>
    <p:sldId id="260" r:id="rId11"/>
    <p:sldId id="261" r:id="rId12"/>
    <p:sldId id="310" r:id="rId13"/>
    <p:sldId id="264" r:id="rId14"/>
    <p:sldId id="320" r:id="rId15"/>
    <p:sldId id="319" r:id="rId16"/>
    <p:sldId id="263" r:id="rId17"/>
    <p:sldId id="321" r:id="rId18"/>
    <p:sldId id="325" r:id="rId19"/>
    <p:sldId id="322" r:id="rId20"/>
    <p:sldId id="323" r:id="rId21"/>
    <p:sldId id="324" r:id="rId22"/>
    <p:sldId id="265" r:id="rId23"/>
    <p:sldId id="268" r:id="rId24"/>
    <p:sldId id="267" r:id="rId25"/>
    <p:sldId id="262" r:id="rId26"/>
    <p:sldId id="311" r:id="rId27"/>
    <p:sldId id="266" r:id="rId28"/>
    <p:sldId id="269" r:id="rId29"/>
    <p:sldId id="270" r:id="rId30"/>
    <p:sldId id="271" r:id="rId31"/>
    <p:sldId id="272" r:id="rId32"/>
    <p:sldId id="273" r:id="rId33"/>
    <p:sldId id="294" r:id="rId34"/>
    <p:sldId id="274" r:id="rId35"/>
    <p:sldId id="326" r:id="rId36"/>
    <p:sldId id="275" r:id="rId37"/>
    <p:sldId id="276" r:id="rId38"/>
    <p:sldId id="277" r:id="rId39"/>
    <p:sldId id="314" r:id="rId40"/>
    <p:sldId id="282" r:id="rId41"/>
    <p:sldId id="283" r:id="rId42"/>
    <p:sldId id="327" r:id="rId43"/>
    <p:sldId id="304" r:id="rId44"/>
    <p:sldId id="297" r:id="rId45"/>
    <p:sldId id="298" r:id="rId46"/>
    <p:sldId id="299" r:id="rId47"/>
    <p:sldId id="300" r:id="rId48"/>
    <p:sldId id="301" r:id="rId49"/>
    <p:sldId id="302" r:id="rId50"/>
    <p:sldId id="303" r:id="rId51"/>
    <p:sldId id="306" r:id="rId52"/>
    <p:sldId id="307" r:id="rId53"/>
    <p:sldId id="308" r:id="rId54"/>
    <p:sldId id="309" r:id="rId55"/>
    <p:sldId id="284" r:id="rId56"/>
    <p:sldId id="305" r:id="rId57"/>
    <p:sldId id="285" r:id="rId58"/>
    <p:sldId id="286" r:id="rId59"/>
    <p:sldId id="295" r:id="rId60"/>
    <p:sldId id="288" r:id="rId61"/>
    <p:sldId id="289" r:id="rId62"/>
    <p:sldId id="290" r:id="rId63"/>
    <p:sldId id="291" r:id="rId64"/>
    <p:sldId id="292" r:id="rId65"/>
    <p:sldId id="312" r:id="rId66"/>
    <p:sldId id="313" r:id="rId67"/>
    <p:sldId id="316" r:id="rId68"/>
    <p:sldId id="296"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4" autoAdjust="0"/>
    <p:restoredTop sz="94053" autoAdjust="0"/>
  </p:normalViewPr>
  <p:slideViewPr>
    <p:cSldViewPr>
      <p:cViewPr varScale="1">
        <p:scale>
          <a:sx n="103" d="100"/>
          <a:sy n="103" d="100"/>
        </p:scale>
        <p:origin x="-1002" y="-96"/>
      </p:cViewPr>
      <p:guideLst>
        <p:guide orient="horz" pos="2160"/>
        <p:guide pos="2880"/>
      </p:guideLst>
    </p:cSldViewPr>
  </p:slideViewPr>
  <p:notesTextViewPr>
    <p:cViewPr>
      <p:scale>
        <a:sx n="100" d="100"/>
        <a:sy n="100" d="100"/>
      </p:scale>
      <p:origin x="0" y="0"/>
    </p:cViewPr>
  </p:notesTextViewPr>
  <p:notesViewPr>
    <p:cSldViewPr>
      <p:cViewPr varScale="1">
        <p:scale>
          <a:sx n="86" d="100"/>
          <a:sy n="86" d="100"/>
        </p:scale>
        <p:origin x="-918"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BA4B77-9F6A-43EB-80B8-A1CC50B8603B}" type="datetimeFigureOut">
              <a:rPr lang="en-US" smtClean="0"/>
              <a:pPr/>
              <a:t>1/19/2012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553B81-1F9C-402A-94DC-3F96A80717A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digitalsandbox.weebly.com/uploads/5/5/8/8/5588196/symbaloo-user-guide.pdf"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Symbaloo</a:t>
            </a:r>
            <a:r>
              <a:rPr lang="en-US" sz="1200" kern="1200" dirty="0" smtClean="0">
                <a:solidFill>
                  <a:schemeClr val="tx1"/>
                </a:solidFill>
                <a:latin typeface="+mn-lt"/>
                <a:ea typeface="+mn-ea"/>
                <a:cs typeface="+mn-cs"/>
              </a:rPr>
              <a:t>’ is a Greek verb that stands for ‘assembling’ and serves an assembly dashboard for bookmarking frequently used Web2.0 tools. </a:t>
            </a:r>
            <a:endParaRPr lang="en-US" dirty="0"/>
          </a:p>
        </p:txBody>
      </p:sp>
      <p:sp>
        <p:nvSpPr>
          <p:cNvPr id="4" name="Slide Number Placeholder 3"/>
          <p:cNvSpPr>
            <a:spLocks noGrp="1"/>
          </p:cNvSpPr>
          <p:nvPr>
            <p:ph type="sldNum" sz="quarter" idx="10"/>
          </p:nvPr>
        </p:nvSpPr>
        <p:spPr/>
        <p:txBody>
          <a:bodyPr/>
          <a:lstStyle/>
          <a:p>
            <a:fld id="{9D9B35E8-4B77-454E-8B23-F2841C0322FF}" type="slidenum">
              <a:rPr lang="en-US" smtClean="0"/>
              <a:pPr/>
              <a:t>45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Weblist</a:t>
            </a:r>
            <a:r>
              <a:rPr lang="en-US" sz="1200" kern="1200" dirty="0" smtClean="0">
                <a:solidFill>
                  <a:schemeClr val="tx1"/>
                </a:solidFill>
                <a:latin typeface="+mn-lt"/>
                <a:ea typeface="+mn-ea"/>
                <a:cs typeface="+mn-cs"/>
              </a:rPr>
              <a:t> (http://weblist.me) </a:t>
            </a:r>
            <a:r>
              <a:rPr lang="en-US" sz="1200" kern="1200" dirty="0" err="1" smtClean="0">
                <a:solidFill>
                  <a:schemeClr val="tx1"/>
                </a:solidFill>
                <a:latin typeface="+mn-lt"/>
                <a:ea typeface="+mn-ea"/>
                <a:cs typeface="+mn-cs"/>
              </a:rPr>
              <a:t>Weblist</a:t>
            </a:r>
            <a:r>
              <a:rPr lang="en-US" sz="1200" kern="1200" dirty="0" smtClean="0">
                <a:solidFill>
                  <a:schemeClr val="tx1"/>
                </a:solidFill>
                <a:latin typeface="+mn-lt"/>
                <a:ea typeface="+mn-ea"/>
                <a:cs typeface="+mn-cs"/>
              </a:rPr>
              <a:t> lets you pull together and organize content on the web. Create a list of </a:t>
            </a:r>
            <a:r>
              <a:rPr lang="en-US" sz="1200" kern="1200" dirty="0" err="1" smtClean="0">
                <a:solidFill>
                  <a:schemeClr val="tx1"/>
                </a:solidFill>
                <a:latin typeface="+mn-lt"/>
                <a:ea typeface="+mn-ea"/>
                <a:cs typeface="+mn-cs"/>
              </a:rPr>
              <a:t>urls</a:t>
            </a:r>
            <a:r>
              <a:rPr lang="en-US" sz="1200" kern="1200" dirty="0" smtClean="0">
                <a:solidFill>
                  <a:schemeClr val="tx1"/>
                </a:solidFill>
                <a:latin typeface="+mn-lt"/>
                <a:ea typeface="+mn-ea"/>
                <a:cs typeface="+mn-cs"/>
              </a:rPr>
              <a:t> centered on a theme and combine them into one easy to navigate </a:t>
            </a:r>
            <a:r>
              <a:rPr lang="en-US" sz="1200" kern="1200" dirty="0" err="1" smtClean="0">
                <a:solidFill>
                  <a:schemeClr val="tx1"/>
                </a:solidFill>
                <a:latin typeface="+mn-lt"/>
                <a:ea typeface="+mn-ea"/>
                <a:cs typeface="+mn-cs"/>
              </a:rPr>
              <a:t>url</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weblist</a:t>
            </a:r>
            <a:r>
              <a:rPr lang="en-US" sz="1200" kern="1200" dirty="0" smtClean="0">
                <a:solidFill>
                  <a:schemeClr val="tx1"/>
                </a:solidFill>
                <a:latin typeface="+mn-lt"/>
                <a:ea typeface="+mn-ea"/>
                <a:cs typeface="+mn-cs"/>
              </a:rPr>
              <a:t>. The list can be</a:t>
            </a:r>
          </a:p>
          <a:p>
            <a:r>
              <a:rPr lang="en-US" sz="1200" kern="1200" dirty="0" smtClean="0">
                <a:solidFill>
                  <a:schemeClr val="tx1"/>
                </a:solidFill>
                <a:latin typeface="+mn-lt"/>
                <a:ea typeface="+mn-ea"/>
                <a:cs typeface="+mn-cs"/>
              </a:rPr>
              <a:t>saved as a bookmark or a homepage. </a:t>
            </a:r>
            <a:r>
              <a:rPr lang="en-US" sz="1200" kern="1200" dirty="0" err="1" smtClean="0">
                <a:solidFill>
                  <a:schemeClr val="tx1"/>
                </a:solidFill>
                <a:latin typeface="+mn-lt"/>
                <a:ea typeface="+mn-ea"/>
                <a:cs typeface="+mn-cs"/>
              </a:rPr>
              <a:t>Weblist</a:t>
            </a:r>
            <a:r>
              <a:rPr lang="en-US" sz="1200" kern="1200" dirty="0" smtClean="0">
                <a:solidFill>
                  <a:schemeClr val="tx1"/>
                </a:solidFill>
                <a:latin typeface="+mn-lt"/>
                <a:ea typeface="+mn-ea"/>
                <a:cs typeface="+mn-cs"/>
              </a:rPr>
              <a:t> is particularly useful for the primary elementary classroom because of its visual aspect. Each website is saved as a snapshot of that website with the website name and a description below. The visual organization is perfect for younger students who may not be able to navigate links designated by text alone.</a:t>
            </a:r>
          </a:p>
          <a:p>
            <a:endParaRPr lang="en-US" dirty="0"/>
          </a:p>
        </p:txBody>
      </p:sp>
      <p:sp>
        <p:nvSpPr>
          <p:cNvPr id="4" name="Slide Number Placeholder 3"/>
          <p:cNvSpPr>
            <a:spLocks noGrp="1"/>
          </p:cNvSpPr>
          <p:nvPr>
            <p:ph type="sldNum" sz="quarter" idx="10"/>
          </p:nvPr>
        </p:nvSpPr>
        <p:spPr/>
        <p:txBody>
          <a:bodyPr/>
          <a:lstStyle/>
          <a:p>
            <a:fld id="{97553B81-1F9C-402A-94DC-3F96A80717AE}" type="slidenum">
              <a:rPr lang="en-US" smtClean="0"/>
              <a:pPr/>
              <a:t>56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As first light shines on the 21</a:t>
            </a:r>
            <a:r>
              <a:rPr lang="en-US" sz="1200" kern="1200" baseline="30000" dirty="0" smtClean="0">
                <a:solidFill>
                  <a:schemeClr val="tx1"/>
                </a:solidFill>
                <a:latin typeface="+mn-lt"/>
                <a:ea typeface="+mn-ea"/>
                <a:cs typeface="+mn-cs"/>
              </a:rPr>
              <a:t>st</a:t>
            </a:r>
            <a:r>
              <a:rPr lang="en-US" sz="1200" kern="1200" dirty="0" smtClean="0">
                <a:solidFill>
                  <a:schemeClr val="tx1"/>
                </a:solidFill>
                <a:latin typeface="+mn-lt"/>
                <a:ea typeface="+mn-ea"/>
                <a:cs typeface="+mn-cs"/>
              </a:rPr>
              <a:t> Century, Americans are once again experiencing a profound and rapid shift–from the Industrial Age to the Information Age and into the Conceptual Age.  " We are moving away from a world in which some produce and many consume media, toward one in which everyone has a more active stake in the culture that is produced."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From the Internet’s inception its creators envisioned a universal substrate linking all mankind and its artifacts in a seamless, interconnected web of knowledge. This is  the World Wide Web’s great promise: an Alexandrian library of all past and present information and a platform for collaboration to unite communities of all cultures in any conceivable act of creative enterprise. It is with these thoughts that education will experience what historians will call the Third Revolution, a transition to a knowledge-base of conceptual linking of the internet to co-collaborative read and write websites of the creation of the Alexandrian libraries of the future. </a:t>
            </a:r>
          </a:p>
          <a:p>
            <a:pPr fontAlgn="t"/>
            <a:r>
              <a:rPr lang="en-US" sz="1200" kern="120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85716D52-A225-4421-B1DC-5618479450B0}" type="slidenum">
              <a:rPr lang="en-US" smtClean="0"/>
              <a:pPr/>
              <a:t>59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9B35E8-4B77-454E-8B23-F2841C0322FF}" type="slidenum">
              <a:rPr lang="en-US" smtClean="0"/>
              <a:pPr/>
              <a:t>61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9B35E8-4B77-454E-8B23-F2841C0322FF}" type="slidenum">
              <a:rPr lang="en-US" smtClean="0"/>
              <a:pPr/>
              <a:t>63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Users can personalize their own set of Web 2.0 tools as a carpenter would keep their tools in a tool box.</a:t>
            </a:r>
            <a:endParaRPr lang="en-US" dirty="0"/>
          </a:p>
        </p:txBody>
      </p:sp>
      <p:sp>
        <p:nvSpPr>
          <p:cNvPr id="4" name="Slide Number Placeholder 3"/>
          <p:cNvSpPr>
            <a:spLocks noGrp="1"/>
          </p:cNvSpPr>
          <p:nvPr>
            <p:ph type="sldNum" sz="quarter" idx="10"/>
          </p:nvPr>
        </p:nvSpPr>
        <p:spPr/>
        <p:txBody>
          <a:bodyPr/>
          <a:lstStyle/>
          <a:p>
            <a:fld id="{9D9B35E8-4B77-454E-8B23-F2841C0322FF}" type="slidenum">
              <a:rPr lang="en-US" smtClean="0"/>
              <a:pPr/>
              <a:t>46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Additional tabs can be created to formulate sub categories for tools that can include frequently used sites for mixing content, storing content or generating content. </a:t>
            </a:r>
            <a:endParaRPr lang="en-US" dirty="0"/>
          </a:p>
        </p:txBody>
      </p:sp>
      <p:sp>
        <p:nvSpPr>
          <p:cNvPr id="4" name="Slide Number Placeholder 3"/>
          <p:cNvSpPr>
            <a:spLocks noGrp="1"/>
          </p:cNvSpPr>
          <p:nvPr>
            <p:ph type="sldNum" sz="quarter" idx="10"/>
          </p:nvPr>
        </p:nvSpPr>
        <p:spPr/>
        <p:txBody>
          <a:bodyPr/>
          <a:lstStyle/>
          <a:p>
            <a:fld id="{9D9B35E8-4B77-454E-8B23-F2841C0322FF}" type="slidenum">
              <a:rPr lang="en-US" smtClean="0"/>
              <a:pPr/>
              <a:t>47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the education world </a:t>
            </a:r>
            <a:r>
              <a:rPr lang="en-US" sz="1200" kern="1200" dirty="0" err="1" smtClean="0">
                <a:solidFill>
                  <a:schemeClr val="tx1"/>
                </a:solidFill>
                <a:latin typeface="+mn-lt"/>
                <a:ea typeface="+mn-ea"/>
                <a:cs typeface="+mn-cs"/>
              </a:rPr>
              <a:t>Symbaloo</a:t>
            </a:r>
            <a:r>
              <a:rPr lang="en-US" sz="1200" kern="1200" dirty="0" smtClean="0">
                <a:solidFill>
                  <a:schemeClr val="tx1"/>
                </a:solidFill>
                <a:latin typeface="+mn-lt"/>
                <a:ea typeface="+mn-ea"/>
                <a:cs typeface="+mn-cs"/>
              </a:rPr>
              <a:t> not only serves as a book mark for frequently used Web 2.0 tools but can serve as an assignment marker for created content. </a:t>
            </a:r>
            <a:endParaRPr lang="en-US" dirty="0" smtClean="0"/>
          </a:p>
          <a:p>
            <a:endParaRPr lang="en-US" dirty="0"/>
          </a:p>
        </p:txBody>
      </p:sp>
      <p:sp>
        <p:nvSpPr>
          <p:cNvPr id="4" name="Slide Number Placeholder 3"/>
          <p:cNvSpPr>
            <a:spLocks noGrp="1"/>
          </p:cNvSpPr>
          <p:nvPr>
            <p:ph type="sldNum" sz="quarter" idx="10"/>
          </p:nvPr>
        </p:nvSpPr>
        <p:spPr/>
        <p:txBody>
          <a:bodyPr/>
          <a:lstStyle/>
          <a:p>
            <a:fld id="{9D9B35E8-4B77-454E-8B23-F2841C0322FF}" type="slidenum">
              <a:rPr lang="en-US" smtClean="0"/>
              <a:pPr/>
              <a:t>48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Symbaloo</a:t>
            </a:r>
            <a:r>
              <a:rPr lang="en-US" sz="1200" kern="1200" dirty="0" smtClean="0">
                <a:solidFill>
                  <a:schemeClr val="tx1"/>
                </a:solidFill>
                <a:latin typeface="+mn-lt"/>
                <a:ea typeface="+mn-ea"/>
                <a:cs typeface="+mn-cs"/>
              </a:rPr>
              <a:t> can also serve as a tool for helping students to stay organized. Each time a student is taught how to use a new Web 2.0 resource a student can post an interactive link to their </a:t>
            </a:r>
            <a:r>
              <a:rPr lang="en-US" sz="1200" kern="1200" dirty="0" err="1" smtClean="0">
                <a:solidFill>
                  <a:schemeClr val="tx1"/>
                </a:solidFill>
                <a:latin typeface="+mn-lt"/>
                <a:ea typeface="+mn-ea"/>
                <a:cs typeface="+mn-cs"/>
              </a:rPr>
              <a:t>symbaloo</a:t>
            </a:r>
            <a:r>
              <a:rPr lang="en-US" sz="1200" kern="1200" dirty="0" smtClean="0">
                <a:solidFill>
                  <a:schemeClr val="tx1"/>
                </a:solidFill>
                <a:latin typeface="+mn-lt"/>
                <a:ea typeface="+mn-ea"/>
                <a:cs typeface="+mn-cs"/>
              </a:rPr>
              <a:t> navigation board. (See </a:t>
            </a:r>
            <a:r>
              <a:rPr lang="en-US" sz="1200" u="sng" kern="1200" dirty="0" err="1" smtClean="0">
                <a:solidFill>
                  <a:schemeClr val="tx1"/>
                </a:solidFill>
                <a:latin typeface="+mn-lt"/>
                <a:ea typeface="+mn-ea"/>
                <a:cs typeface="+mn-cs"/>
                <a:hlinkClick r:id="rId3"/>
              </a:rPr>
              <a:t>Symbaloo</a:t>
            </a:r>
            <a:r>
              <a:rPr lang="en-US" sz="1200" u="sng" kern="1200" dirty="0" smtClean="0">
                <a:solidFill>
                  <a:schemeClr val="tx1"/>
                </a:solidFill>
                <a:latin typeface="+mn-lt"/>
                <a:ea typeface="+mn-ea"/>
                <a:cs typeface="+mn-cs"/>
                <a:hlinkClick r:id="rId3"/>
              </a:rPr>
              <a:t> User Guide</a:t>
            </a:r>
            <a:r>
              <a:rPr lang="en-US" sz="1200" kern="1200" dirty="0" smtClean="0">
                <a:solidFill>
                  <a:schemeClr val="tx1"/>
                </a:solidFill>
                <a:latin typeface="+mn-lt"/>
                <a:ea typeface="+mn-ea"/>
                <a:cs typeface="+mn-cs"/>
              </a:rPr>
              <a:t>)</a:t>
            </a:r>
          </a:p>
          <a:p>
            <a:r>
              <a:rPr lang="en-US" sz="1200" b="1" u="none" strike="noStrike"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9B35E8-4B77-454E-8B23-F2841C0322FF}" type="slidenum">
              <a:rPr lang="en-US" smtClean="0"/>
              <a:pPr/>
              <a:t>49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Symbaloo</a:t>
            </a:r>
            <a:r>
              <a:rPr lang="en-US" sz="1200" kern="1200" dirty="0" smtClean="0">
                <a:solidFill>
                  <a:schemeClr val="tx1"/>
                </a:solidFill>
                <a:latin typeface="+mn-lt"/>
                <a:ea typeface="+mn-ea"/>
                <a:cs typeface="+mn-cs"/>
              </a:rPr>
              <a:t> EDU (http://edu.symbaloo.com) Sharing the web with students can be a challenge. Websites can often have </a:t>
            </a:r>
            <a:r>
              <a:rPr lang="en-US" sz="1200" kern="1200" dirty="0" err="1" smtClean="0">
                <a:solidFill>
                  <a:schemeClr val="tx1"/>
                </a:solidFill>
                <a:latin typeface="+mn-lt"/>
                <a:ea typeface="+mn-ea"/>
                <a:cs typeface="+mn-cs"/>
              </a:rPr>
              <a:t>urls</a:t>
            </a:r>
            <a:r>
              <a:rPr lang="en-US" sz="1200" kern="1200" dirty="0" smtClean="0">
                <a:solidFill>
                  <a:schemeClr val="tx1"/>
                </a:solidFill>
                <a:latin typeface="+mn-lt"/>
                <a:ea typeface="+mn-ea"/>
                <a:cs typeface="+mn-cs"/>
              </a:rPr>
              <a:t> that feel unending, students can copy down a </a:t>
            </a:r>
            <a:r>
              <a:rPr lang="en-US" sz="1200" kern="1200" dirty="0" err="1" smtClean="0">
                <a:solidFill>
                  <a:schemeClr val="tx1"/>
                </a:solidFill>
                <a:latin typeface="+mn-lt"/>
                <a:ea typeface="+mn-ea"/>
                <a:cs typeface="+mn-cs"/>
              </a:rPr>
              <a:t>url</a:t>
            </a:r>
            <a:r>
              <a:rPr lang="en-US" sz="1200" kern="1200" dirty="0" smtClean="0">
                <a:solidFill>
                  <a:schemeClr val="tx1"/>
                </a:solidFill>
                <a:latin typeface="+mn-lt"/>
                <a:ea typeface="+mn-ea"/>
                <a:cs typeface="+mn-cs"/>
              </a:rPr>
              <a:t> incorrectly, students type with different speeds, or characters show up in the address that they are unfamiliar with. Complicated </a:t>
            </a:r>
            <a:r>
              <a:rPr lang="en-US" sz="1200" kern="1200" dirty="0" err="1" smtClean="0">
                <a:solidFill>
                  <a:schemeClr val="tx1"/>
                </a:solidFill>
                <a:latin typeface="+mn-lt"/>
                <a:ea typeface="+mn-ea"/>
                <a:cs typeface="+mn-cs"/>
              </a:rPr>
              <a:t>urls</a:t>
            </a:r>
            <a:r>
              <a:rPr lang="en-US" sz="1200" kern="1200" dirty="0" smtClean="0">
                <a:solidFill>
                  <a:schemeClr val="tx1"/>
                </a:solidFill>
                <a:latin typeface="+mn-lt"/>
                <a:ea typeface="+mn-ea"/>
                <a:cs typeface="+mn-cs"/>
              </a:rPr>
              <a:t> can single-handedly persuade the elementary teacher to ditch a wonderful web resource for something easier to manage...like a worksheet. Sharing websites with your students doesn’t have to be a challenge.</a:t>
            </a:r>
          </a:p>
          <a:p>
            <a:r>
              <a:rPr lang="en-US" sz="1200" kern="120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D9B35E8-4B77-454E-8B23-F2841C0322FF}" type="slidenum">
              <a:rPr lang="en-US" smtClean="0"/>
              <a:pPr/>
              <a:t>50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Setting</a:t>
            </a:r>
            <a:r>
              <a:rPr lang="en-US" sz="1200" b="0" i="0" kern="1200" baseline="0" dirty="0" smtClean="0">
                <a:solidFill>
                  <a:schemeClr val="tx1"/>
                </a:solidFill>
                <a:latin typeface="+mn-lt"/>
                <a:ea typeface="+mn-ea"/>
                <a:cs typeface="+mn-cs"/>
              </a:rPr>
              <a:t> up a</a:t>
            </a:r>
            <a:r>
              <a:rPr lang="en-US" sz="1200" b="0" i="0" kern="1200" dirty="0" smtClean="0">
                <a:solidFill>
                  <a:schemeClr val="tx1"/>
                </a:solidFill>
                <a:latin typeface="+mn-lt"/>
                <a:ea typeface="+mn-ea"/>
                <a:cs typeface="+mn-cs"/>
              </a:rPr>
              <a:t> backchannel</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A backchannel is a location for all the background comments, questions and noise that are not part of the lesson/presentation.</a:t>
            </a:r>
            <a:endParaRPr lang="en-US" dirty="0"/>
          </a:p>
        </p:txBody>
      </p:sp>
      <p:sp>
        <p:nvSpPr>
          <p:cNvPr id="4" name="Slide Number Placeholder 3"/>
          <p:cNvSpPr>
            <a:spLocks noGrp="1"/>
          </p:cNvSpPr>
          <p:nvPr>
            <p:ph type="sldNum" sz="quarter" idx="10"/>
          </p:nvPr>
        </p:nvSpPr>
        <p:spPr/>
        <p:txBody>
          <a:bodyPr/>
          <a:lstStyle/>
          <a:p>
            <a:fld id="{9D9B35E8-4B77-454E-8B23-F2841C0322FF}" type="slidenum">
              <a:rPr lang="en-US" smtClean="0"/>
              <a:pPr/>
              <a:t>52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#2 – Classroom Management</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While working on an assignment have students ask all questions and comments on the todaysmeet page.</a:t>
            </a:r>
          </a:p>
          <a:p>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Answer questions and</a:t>
            </a:r>
            <a:r>
              <a:rPr lang="en-US" sz="1200" b="0" i="0" kern="1200" baseline="0" dirty="0" smtClean="0">
                <a:solidFill>
                  <a:schemeClr val="tx1"/>
                </a:solidFill>
                <a:latin typeface="+mn-lt"/>
                <a:ea typeface="+mn-ea"/>
                <a:cs typeface="+mn-cs"/>
              </a:rPr>
              <a:t> give help</a:t>
            </a:r>
            <a:r>
              <a:rPr lang="en-US" sz="1200" b="0" i="0" kern="1200" dirty="0" smtClean="0">
                <a:solidFill>
                  <a:schemeClr val="tx1"/>
                </a:solidFill>
                <a:latin typeface="+mn-lt"/>
                <a:ea typeface="+mn-ea"/>
                <a:cs typeface="+mn-cs"/>
              </a:rPr>
              <a:t>, hints, and ideas about the assignment on the todaysmeet page.</a:t>
            </a:r>
          </a:p>
          <a:p>
            <a:endParaRPr lang="en-US" dirty="0"/>
          </a:p>
        </p:txBody>
      </p:sp>
      <p:sp>
        <p:nvSpPr>
          <p:cNvPr id="4" name="Slide Number Placeholder 3"/>
          <p:cNvSpPr>
            <a:spLocks noGrp="1"/>
          </p:cNvSpPr>
          <p:nvPr>
            <p:ph type="sldNum" sz="quarter" idx="10"/>
          </p:nvPr>
        </p:nvSpPr>
        <p:spPr/>
        <p:txBody>
          <a:bodyPr/>
          <a:lstStyle/>
          <a:p>
            <a:fld id="{9D9B35E8-4B77-454E-8B23-F2841C0322FF}" type="slidenum">
              <a:rPr lang="en-US" smtClean="0"/>
              <a:pPr/>
              <a:t>53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#3 – Link sharing</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When you want your students to visit a specific webpage, but the address is too long. Post the address to the todaysmeet page for the students to click on.</a:t>
            </a:r>
          </a:p>
          <a:p>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Have students search the web for resources, then have them share the links to the best resources on the todaysmeet page.</a:t>
            </a:r>
          </a:p>
          <a:p>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 When student’s complete a Web 2.0 project have them submit the address of their final project as their method for “handing it in.”</a:t>
            </a:r>
          </a:p>
          <a:p>
            <a:endParaRPr lang="en-US" dirty="0"/>
          </a:p>
        </p:txBody>
      </p:sp>
      <p:sp>
        <p:nvSpPr>
          <p:cNvPr id="4" name="Slide Number Placeholder 3"/>
          <p:cNvSpPr>
            <a:spLocks noGrp="1"/>
          </p:cNvSpPr>
          <p:nvPr>
            <p:ph type="sldNum" sz="quarter" idx="10"/>
          </p:nvPr>
        </p:nvSpPr>
        <p:spPr/>
        <p:txBody>
          <a:bodyPr/>
          <a:lstStyle/>
          <a:p>
            <a:fld id="{9D9B35E8-4B77-454E-8B23-F2841C0322FF}" type="slidenum">
              <a:rPr lang="en-US" smtClean="0"/>
              <a:pPr/>
              <a:t>54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1E776647-2209-49DE-9B40-45E841AB4E2D}" type="datetimeFigureOut">
              <a:rPr lang="en-US" smtClean="0"/>
              <a:pPr/>
              <a:t>1/19/2012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0182F590-0BD9-45BA-8393-A9EB3653D2A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E776647-2209-49DE-9B40-45E841AB4E2D}" type="datetimeFigureOut">
              <a:rPr lang="en-US" smtClean="0"/>
              <a:pPr/>
              <a:t>1/19/2012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182F590-0BD9-45BA-8393-A9EB3653D2A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E776647-2209-49DE-9B40-45E841AB4E2D}" type="datetimeFigureOut">
              <a:rPr lang="en-US" smtClean="0"/>
              <a:pPr/>
              <a:t>1/19/2012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182F590-0BD9-45BA-8393-A9EB3653D2A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E776647-2209-49DE-9B40-45E841AB4E2D}" type="datetimeFigureOut">
              <a:rPr lang="en-US" smtClean="0"/>
              <a:pPr/>
              <a:t>1/19/2012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182F590-0BD9-45BA-8393-A9EB3653D2A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E776647-2209-49DE-9B40-45E841AB4E2D}" type="datetimeFigureOut">
              <a:rPr lang="en-US" smtClean="0"/>
              <a:pPr/>
              <a:t>1/19/2012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182F590-0BD9-45BA-8393-A9EB3653D2A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E776647-2209-49DE-9B40-45E841AB4E2D}" type="datetimeFigureOut">
              <a:rPr lang="en-US" smtClean="0"/>
              <a:pPr/>
              <a:t>1/19/2012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182F590-0BD9-45BA-8393-A9EB3653D2A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E776647-2209-49DE-9B40-45E841AB4E2D}" type="datetimeFigureOut">
              <a:rPr lang="en-US" smtClean="0"/>
              <a:pPr/>
              <a:t>1/19/2012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0182F590-0BD9-45BA-8393-A9EB3653D2A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E776647-2209-49DE-9B40-45E841AB4E2D}" type="datetimeFigureOut">
              <a:rPr lang="en-US" smtClean="0"/>
              <a:pPr/>
              <a:t>1/19/2012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182F590-0BD9-45BA-8393-A9EB3653D2A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E776647-2209-49DE-9B40-45E841AB4E2D}" type="datetimeFigureOut">
              <a:rPr lang="en-US" smtClean="0"/>
              <a:pPr/>
              <a:t>1/19/2012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0182F590-0BD9-45BA-8393-A9EB3653D2A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E776647-2209-49DE-9B40-45E841AB4E2D}" type="datetimeFigureOut">
              <a:rPr lang="en-US" smtClean="0"/>
              <a:pPr/>
              <a:t>1/19/2012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182F590-0BD9-45BA-8393-A9EB3653D2A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E776647-2209-49DE-9B40-45E841AB4E2D}" type="datetimeFigureOut">
              <a:rPr lang="en-US" smtClean="0"/>
              <a:pPr/>
              <a:t>1/19/2012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182F590-0BD9-45BA-8393-A9EB3653D2A7}"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E776647-2209-49DE-9B40-45E841AB4E2D}" type="datetimeFigureOut">
              <a:rPr lang="en-US" smtClean="0"/>
              <a:pPr/>
              <a:t>1/19/2012</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0182F590-0BD9-45BA-8393-A9EB3653D2A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digitalsandbox.weebly.com/kgct-convention-2011.html"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dotepub.com/" TargetMode="External"/><Relationship Id="rId1" Type="http://schemas.openxmlformats.org/officeDocument/2006/relationships/slideLayout" Target="../slideLayouts/slideLayout9.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itunes.apple.com/us/app/book-creator-for-ipad/id442378070?mt=8"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digitalsandbox.weebly.com/kgct-convention-2011.html" TargetMode="Externa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hyperlink" Target="http://www.tcpd.org/thornburg/handouts/campfires.pdf"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techntuit.pbworks.com/w/file/49996774/Digital%20Learning%20Day.pdf" TargetMode="Externa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hyperlink" Target="http://www.digitallearningday.org/"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ebook.online-convert.com/convert-to-epub" TargetMode="Externa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video" Target="file:///C:\Users\dog2\Desktop\Region%206%20Gifted%20Presentation\Video\Boring%20Economics%20Teacher.wmv"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s://www.dropbox.com/" TargetMode="Externa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hyperlink" Target="http://www.b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45.gi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9.xml"/><Relationship Id="rId1" Type="http://schemas.openxmlformats.org/officeDocument/2006/relationships/video" Target="file:///C:\Users\dog2\Desktop\Region%206%20Gifted%20Presentation\Video\Black%20&amp;%20White%20and%20Scanned%20All%20Over.wmv"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digitalsandbox.weebly.com/qr-code.html"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s://support.google.com/docs/bin/answer.py?hl=en&amp;answer=158149" TargetMode="Externa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symbaloo.us/"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52.jpeg"/><Relationship Id="rId4" Type="http://schemas.openxmlformats.org/officeDocument/2006/relationships/image" Target="../media/image51.jpeg"/></Relationships>
</file>

<file path=ppt/slides/_rels/slide46.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54.jpeg"/></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http://www.symbaloo.com/mix/mypletoolbox"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51.xml.rels><?xml version="1.0" encoding="UTF-8" standalone="yes"?>
<Relationships xmlns="http://schemas.openxmlformats.org/package/2006/relationships"><Relationship Id="rId3" Type="http://schemas.openxmlformats.org/officeDocument/2006/relationships/hyperlink" Target="http://todaysmeet.com/digitalsandbox1" TargetMode="External"/><Relationship Id="rId2" Type="http://schemas.openxmlformats.org/officeDocument/2006/relationships/slideLayout" Target="../slideLayouts/slideLayout7.xml"/><Relationship Id="rId1" Type="http://schemas.openxmlformats.org/officeDocument/2006/relationships/video" Target="file:///C:\Users\dog2\Desktop\Region%206%20Gifted%20Presentation\Video\Todays%20Meet.wmv" TargetMode="External"/><Relationship Id="rId5" Type="http://schemas.openxmlformats.org/officeDocument/2006/relationships/image" Target="../media/image60.png"/><Relationship Id="rId4" Type="http://schemas.openxmlformats.org/officeDocument/2006/relationships/image" Target="../media/image59.png"/></Relationships>
</file>

<file path=ppt/slides/_rels/slide5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hyperlink" Target="http://weblist.me/"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64.png"/></Relationships>
</file>

<file path=ppt/slides/_rels/slide5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slideLayout" Target="../slideLayouts/slideLayout9.xml"/><Relationship Id="rId1" Type="http://schemas.openxmlformats.org/officeDocument/2006/relationships/video" Target="file:///C:\Users\dog2\Desktop\Region%206%20Gifted%20Presentation\Video\DropBox%20Demo.wmv" TargetMode="External"/></Relationships>
</file>

<file path=ppt/slides/_rels/slide58.xml.rels><?xml version="1.0" encoding="UTF-8" standalone="yes"?>
<Relationships xmlns="http://schemas.openxmlformats.org/package/2006/relationships"><Relationship Id="rId8" Type="http://schemas.openxmlformats.org/officeDocument/2006/relationships/hyperlink" Target="http://www.box.com/s/tu5kogtu3tnyvx6y72pf" TargetMode="External"/><Relationship Id="rId3" Type="http://schemas.openxmlformats.org/officeDocument/2006/relationships/hyperlink" Target="http://www.box.com/s/2tkd9anjeuqpxxe6moyk" TargetMode="External"/><Relationship Id="rId7" Type="http://schemas.openxmlformats.org/officeDocument/2006/relationships/image" Target="../media/image70.png"/><Relationship Id="rId2" Type="http://schemas.openxmlformats.org/officeDocument/2006/relationships/image" Target="../media/image66.png"/><Relationship Id="rId1" Type="http://schemas.openxmlformats.org/officeDocument/2006/relationships/slideLayout" Target="../slideLayouts/slideLayout9.xml"/><Relationship Id="rId6" Type="http://schemas.openxmlformats.org/officeDocument/2006/relationships/image" Target="../media/image69.gif"/><Relationship Id="rId5" Type="http://schemas.openxmlformats.org/officeDocument/2006/relationships/image" Target="../media/image68.jpeg"/><Relationship Id="rId4" Type="http://schemas.openxmlformats.org/officeDocument/2006/relationships/image" Target="../media/image67.png"/><Relationship Id="rId9" Type="http://schemas.openxmlformats.org/officeDocument/2006/relationships/image" Target="../media/image71.gif"/></Relationships>
</file>

<file path=ppt/slides/_rels/slide5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82.png"/><Relationship Id="rId3" Type="http://schemas.openxmlformats.org/officeDocument/2006/relationships/hyperlink" Target="http://itunes.apple.com/us/app/creative-book-builder-create/id451041428?mt=8" TargetMode="External"/><Relationship Id="rId7" Type="http://schemas.openxmlformats.org/officeDocument/2006/relationships/hyperlink" Target="http://www.online-convert.com/" TargetMode="External"/><Relationship Id="rId12" Type="http://schemas.openxmlformats.org/officeDocument/2006/relationships/hyperlink" Target="http://www.epubbud.com/"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78.jpeg"/><Relationship Id="rId11" Type="http://schemas.openxmlformats.org/officeDocument/2006/relationships/image" Target="../media/image81.png"/><Relationship Id="rId5" Type="http://schemas.openxmlformats.org/officeDocument/2006/relationships/hyperlink" Target="http://calibre-ebook.com/" TargetMode="External"/><Relationship Id="rId10" Type="http://schemas.openxmlformats.org/officeDocument/2006/relationships/hyperlink" Target="http://mikekinglinks.blogspot.com/p/epub-resources.html" TargetMode="External"/><Relationship Id="rId4" Type="http://schemas.openxmlformats.org/officeDocument/2006/relationships/image" Target="../media/image77.jpeg"/><Relationship Id="rId9" Type="http://schemas.openxmlformats.org/officeDocument/2006/relationships/image" Target="../media/image80.png"/></Relationships>
</file>

<file path=ppt/slides/_rels/slide64.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hyperlink" Target="http://youtubedownloader.com/" TargetMode="External"/><Relationship Id="rId2" Type="http://schemas.openxmlformats.org/officeDocument/2006/relationships/slideLayout" Target="../slideLayouts/slideLayout7.xml"/><Relationship Id="rId1" Type="http://schemas.openxmlformats.org/officeDocument/2006/relationships/video" Target="file:///C:\Users\dog2\Desktop\Region%206%20Gifted%20Presentation\Video\Free%20YouTube%20Downloader%20-%20How%20to%20download%20YouTube%20video.wmv" TargetMode="External"/><Relationship Id="rId5" Type="http://schemas.openxmlformats.org/officeDocument/2006/relationships/image" Target="../media/image85.png"/><Relationship Id="rId4" Type="http://schemas.openxmlformats.org/officeDocument/2006/relationships/image" Target="../media/image84.png"/></Relationships>
</file>

<file path=ppt/slides/_rels/slide6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8" Type="http://schemas.openxmlformats.org/officeDocument/2006/relationships/hyperlink" Target="http://digitalsandbox.weebly.com/" TargetMode="External"/><Relationship Id="rId3" Type="http://schemas.openxmlformats.org/officeDocument/2006/relationships/image" Target="../media/image81.png"/><Relationship Id="rId7" Type="http://schemas.openxmlformats.org/officeDocument/2006/relationships/image" Target="../media/image87.png"/><Relationship Id="rId2" Type="http://schemas.openxmlformats.org/officeDocument/2006/relationships/hyperlink" Target="http://mikekinglinks.blogspot.com/p/epub-resources.html" TargetMode="External"/><Relationship Id="rId1" Type="http://schemas.openxmlformats.org/officeDocument/2006/relationships/slideLayout" Target="../slideLayouts/slideLayout7.xml"/><Relationship Id="rId6" Type="http://schemas.openxmlformats.org/officeDocument/2006/relationships/hyperlink" Target="http://digitalsandbox.weebly.com/kgct-convention-2011.html" TargetMode="External"/><Relationship Id="rId5" Type="http://schemas.openxmlformats.org/officeDocument/2006/relationships/image" Target="../media/image86.png"/><Relationship Id="rId4" Type="http://schemas.openxmlformats.org/officeDocument/2006/relationships/hyperlink" Target="http://digitalsandbox.weebly.com/qr-code.html" TargetMode="External"/><Relationship Id="rId9" Type="http://schemas.openxmlformats.org/officeDocument/2006/relationships/image" Target="../media/image88.pn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4294967295"/>
          </p:nvPr>
        </p:nvSpPr>
        <p:spPr>
          <a:xfrm>
            <a:off x="533400" y="5638800"/>
            <a:ext cx="8183563" cy="420687"/>
          </a:xfrm>
        </p:spPr>
        <p:txBody>
          <a:bodyPr>
            <a:normAutofit fontScale="77500" lnSpcReduction="20000"/>
          </a:bodyPr>
          <a:lstStyle/>
          <a:p>
            <a:r>
              <a:rPr lang="en-US" i="1" dirty="0" smtClean="0"/>
              <a:t>The Elaborative Learning Environment</a:t>
            </a:r>
            <a:endParaRPr lang="en-US" dirty="0" smtClean="0"/>
          </a:p>
          <a:p>
            <a:endParaRPr lang="en-US" dirty="0"/>
          </a:p>
        </p:txBody>
      </p:sp>
      <p:sp>
        <p:nvSpPr>
          <p:cNvPr id="2" name="Title 1"/>
          <p:cNvSpPr>
            <a:spLocks noGrp="1"/>
          </p:cNvSpPr>
          <p:nvPr>
            <p:ph type="title" idx="4294967295"/>
          </p:nvPr>
        </p:nvSpPr>
        <p:spPr>
          <a:xfrm>
            <a:off x="381000" y="4953000"/>
            <a:ext cx="8183563" cy="676275"/>
          </a:xfrm>
        </p:spPr>
        <p:txBody>
          <a:bodyPr>
            <a:normAutofit fontScale="90000"/>
          </a:bodyPr>
          <a:lstStyle/>
          <a:p>
            <a:r>
              <a:rPr lang="en-US" i="1" dirty="0" smtClean="0">
                <a:solidFill>
                  <a:schemeClr val="accent6">
                    <a:lumMod val="50000"/>
                  </a:schemeClr>
                </a:solidFill>
              </a:rPr>
              <a:t>Creating and Sharing Digital Media </a:t>
            </a:r>
            <a:endParaRPr lang="en-US" dirty="0">
              <a:solidFill>
                <a:schemeClr val="accent6">
                  <a:lumMod val="50000"/>
                </a:schemeClr>
              </a:solidFill>
            </a:endParaRPr>
          </a:p>
        </p:txBody>
      </p:sp>
      <p:pic>
        <p:nvPicPr>
          <p:cNvPr id="2050" name="Picture 2" descr="C:\Users\dog2\Desktop\install_graphic.gif">
            <a:hlinkClick r:id="rId2"/>
          </p:cNvPr>
          <p:cNvPicPr>
            <a:picLocks noChangeAspect="1" noChangeArrowheads="1"/>
          </p:cNvPicPr>
          <p:nvPr/>
        </p:nvPicPr>
        <p:blipFill>
          <a:blip r:embed="rId3" cstate="print"/>
          <a:srcRect/>
          <a:stretch>
            <a:fillRect/>
          </a:stretch>
        </p:blipFill>
        <p:spPr bwMode="auto">
          <a:xfrm>
            <a:off x="1143000" y="533400"/>
            <a:ext cx="6781800" cy="410641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rPr>
              <a:t>Enter Mash up Tool Number One</a:t>
            </a:r>
            <a:endParaRPr lang="en-US" dirty="0">
              <a:solidFill>
                <a:schemeClr val="accent6">
                  <a:lumMod val="75000"/>
                </a:schemeClr>
              </a:solidFill>
            </a:endParaRPr>
          </a:p>
        </p:txBody>
      </p:sp>
      <p:sp>
        <p:nvSpPr>
          <p:cNvPr id="3" name="Text Placeholder 2"/>
          <p:cNvSpPr>
            <a:spLocks noGrp="1"/>
          </p:cNvSpPr>
          <p:nvPr>
            <p:ph type="body" sz="half" idx="2"/>
          </p:nvPr>
        </p:nvSpPr>
        <p:spPr/>
        <p:txBody>
          <a:bodyPr>
            <a:normAutofit/>
          </a:bodyPr>
          <a:lstStyle/>
          <a:p>
            <a:r>
              <a:rPr lang="en-US" sz="2400" b="1" dirty="0" err="1" smtClean="0"/>
              <a:t>dotEPUB</a:t>
            </a:r>
            <a:r>
              <a:rPr lang="en-US" sz="2400" dirty="0" smtClean="0"/>
              <a:t> is </a:t>
            </a:r>
            <a:r>
              <a:rPr lang="en-US" sz="2400" i="1" dirty="0" smtClean="0"/>
              <a:t>software in the cloud</a:t>
            </a:r>
            <a:r>
              <a:rPr lang="en-US" sz="2400" dirty="0" smtClean="0"/>
              <a:t> that allows you to </a:t>
            </a:r>
            <a:r>
              <a:rPr lang="en-US" sz="2400" b="1" dirty="0" smtClean="0"/>
              <a:t>convert any webpage into an e-book</a:t>
            </a:r>
            <a:r>
              <a:rPr lang="en-US" sz="2400" dirty="0" smtClean="0"/>
              <a:t>.</a:t>
            </a:r>
            <a:endParaRPr lang="en-US" sz="2400" dirty="0"/>
          </a:p>
        </p:txBody>
      </p:sp>
      <p:pic>
        <p:nvPicPr>
          <p:cNvPr id="2053" name="Picture 5" descr="C:\Users\dog2\Desktop\ePub_logo-209x300.png">
            <a:hlinkClick r:id="rId2"/>
          </p:cNvPr>
          <p:cNvPicPr>
            <a:picLocks noChangeAspect="1" noChangeArrowheads="1"/>
          </p:cNvPicPr>
          <p:nvPr/>
        </p:nvPicPr>
        <p:blipFill>
          <a:blip r:embed="rId3" cstate="print"/>
          <a:srcRect/>
          <a:stretch>
            <a:fillRect/>
          </a:stretch>
        </p:blipFill>
        <p:spPr bwMode="auto">
          <a:xfrm>
            <a:off x="3505200" y="609600"/>
            <a:ext cx="2752725" cy="3951280"/>
          </a:xfrm>
          <a:prstGeom prst="rect">
            <a:avLst/>
          </a:prstGeom>
          <a:ln>
            <a:noFill/>
          </a:ln>
          <a:effectLst>
            <a:outerShdw blurRad="292100" dist="139700" dir="2700000" algn="tl" rotWithShape="0">
              <a:srgbClr val="333333">
                <a:alpha val="65000"/>
              </a:srgbClr>
            </a:outerShdw>
          </a:effectLst>
        </p:spPr>
      </p:pic>
      <p:pic>
        <p:nvPicPr>
          <p:cNvPr id="2054" name="Picture 6" descr="C:\Users\dog2\Desktop\dotepub_logo.jpg">
            <a:hlinkClick r:id="rId2"/>
          </p:cNvPr>
          <p:cNvPicPr>
            <a:picLocks noChangeAspect="1" noChangeArrowheads="1"/>
          </p:cNvPicPr>
          <p:nvPr/>
        </p:nvPicPr>
        <p:blipFill>
          <a:blip r:embed="rId4" cstate="print"/>
          <a:srcRect/>
          <a:stretch>
            <a:fillRect/>
          </a:stretch>
        </p:blipFill>
        <p:spPr bwMode="auto">
          <a:xfrm>
            <a:off x="685800" y="2667000"/>
            <a:ext cx="3357966" cy="9906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1600200"/>
            <a:ext cx="7315200" cy="3108543"/>
          </a:xfrm>
          <a:prstGeom prst="rect">
            <a:avLst/>
          </a:prstGeom>
          <a:noFill/>
        </p:spPr>
        <p:txBody>
          <a:bodyPr wrap="square" rtlCol="0">
            <a:spAutoFit/>
          </a:bodyPr>
          <a:lstStyle/>
          <a:p>
            <a:r>
              <a:rPr lang="en-US" sz="1400" dirty="0" err="1" smtClean="0"/>
              <a:t>javascript</a:t>
            </a:r>
            <a:r>
              <a:rPr lang="en-US" sz="1400" dirty="0" smtClean="0"/>
              <a:t>:(function(){var%20d=</a:t>
            </a:r>
            <a:r>
              <a:rPr lang="en-US" sz="1400" dirty="0" err="1" smtClean="0"/>
              <a:t>document;try</a:t>
            </a:r>
            <a:r>
              <a:rPr lang="en-US" sz="1400" dirty="0" smtClean="0"/>
              <a:t>{if(!</a:t>
            </a:r>
            <a:r>
              <a:rPr lang="en-US" sz="1400" dirty="0" err="1" smtClean="0"/>
              <a:t>d.body</a:t>
            </a:r>
            <a:r>
              <a:rPr lang="en-US" sz="1400" dirty="0" smtClean="0"/>
              <a:t>||</a:t>
            </a:r>
            <a:r>
              <a:rPr lang="en-US" sz="1400" dirty="0" err="1" smtClean="0"/>
              <a:t>d.body.innerHTML</a:t>
            </a:r>
            <a:r>
              <a:rPr lang="en-US" sz="1400" dirty="0" smtClean="0"/>
              <a:t>=='')throw(0);var%20dotEPUBcss=</a:t>
            </a:r>
            <a:r>
              <a:rPr lang="en-US" sz="1400" dirty="0" err="1" smtClean="0"/>
              <a:t>d.createElement</a:t>
            </a:r>
            <a:r>
              <a:rPr lang="en-US" sz="1400" dirty="0" smtClean="0"/>
              <a:t>('link');dotEPUBcss.rel='</a:t>
            </a:r>
            <a:r>
              <a:rPr lang="en-US" sz="1400" dirty="0" err="1" smtClean="0"/>
              <a:t>stylesheet';dotEPUBcss.href</a:t>
            </a:r>
            <a:r>
              <a:rPr lang="en-US" sz="1400" dirty="0" smtClean="0"/>
              <a:t>='http://dotepub.com/s/dotEPUB-favlet.css';dotEPUBcss.type='text/css';dotEPUBcss.media='screen';d.getElementsByTagName('head')[0].appendChild(dotEPUBcss);dotEPUBstatus=d.createElement('div');dotEPUBstatus.setAttribute('id','dotepub');dotEPUBstatus.innerHTML='&lt;div%20id="status"&gt;&lt;p&gt;working...&lt;/p&gt;&lt;/div&gt;';</a:t>
            </a:r>
            <a:r>
              <a:rPr lang="en-US" sz="1400" dirty="0" err="1" smtClean="0"/>
              <a:t>d.body.appendChild</a:t>
            </a:r>
            <a:r>
              <a:rPr lang="en-US" sz="1400" dirty="0" smtClean="0"/>
              <a:t>(</a:t>
            </a:r>
            <a:r>
              <a:rPr lang="en-US" sz="1400" dirty="0" err="1" smtClean="0"/>
              <a:t>dotEPUBstatus</a:t>
            </a:r>
            <a:r>
              <a:rPr lang="en-US" sz="1400" dirty="0" smtClean="0"/>
              <a:t>);var%20dotEPUB=</a:t>
            </a:r>
            <a:r>
              <a:rPr lang="en-US" sz="1400" dirty="0" err="1" smtClean="0"/>
              <a:t>d.createElement</a:t>
            </a:r>
            <a:r>
              <a:rPr lang="en-US" sz="1400" dirty="0" smtClean="0"/>
              <a:t>('script');</a:t>
            </a:r>
            <a:r>
              <a:rPr lang="en-US" sz="1400" dirty="0" err="1" smtClean="0"/>
              <a:t>dotEPUB.type</a:t>
            </a:r>
            <a:r>
              <a:rPr lang="en-US" sz="1400" dirty="0" smtClean="0"/>
              <a:t>='text/</a:t>
            </a:r>
            <a:r>
              <a:rPr lang="en-US" sz="1400" dirty="0" err="1" smtClean="0"/>
              <a:t>javascript';dotEPUB.charset</a:t>
            </a:r>
            <a:r>
              <a:rPr lang="en-US" sz="1400" dirty="0" smtClean="0"/>
              <a:t>='utf-8';dotEPUB.src='http://dotepub.com/j/dotepub.js?x='+(Math.random());dotEPUB_links=0;dotEPUB_format='epub';dotEPUB_lang='en';d.getElementsByTagName('head')[0].appendChild(dotEPUB);}catch(e){alert('The%20page%20has%20no%20content%20or%20it%20is%20not%20fully%20loaded.%20Please,%20wait%20till%20the%20page%20is%20loaded.');}})();</a:t>
            </a:r>
            <a:endParaRPr lang="en-US" sz="1400" dirty="0"/>
          </a:p>
        </p:txBody>
      </p:sp>
      <p:sp>
        <p:nvSpPr>
          <p:cNvPr id="4" name="Rectangle 3"/>
          <p:cNvSpPr/>
          <p:nvPr/>
        </p:nvSpPr>
        <p:spPr>
          <a:xfrm>
            <a:off x="1600200" y="838200"/>
            <a:ext cx="6096000" cy="369332"/>
          </a:xfrm>
          <a:prstGeom prst="rect">
            <a:avLst/>
          </a:prstGeom>
        </p:spPr>
        <p:txBody>
          <a:bodyPr wrap="square">
            <a:spAutoFit/>
          </a:bodyPr>
          <a:lstStyle/>
          <a:p>
            <a:r>
              <a:rPr lang="en-US" dirty="0" smtClean="0"/>
              <a:t>Copy and paste this code into a new bookmark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5257800"/>
            <a:ext cx="7315200" cy="769441"/>
          </a:xfrm>
          <a:prstGeom prst="rect">
            <a:avLst/>
          </a:prstGeom>
          <a:noFill/>
        </p:spPr>
        <p:txBody>
          <a:bodyPr wrap="square" rtlCol="0">
            <a:spAutoFit/>
          </a:bodyPr>
          <a:lstStyle/>
          <a:p>
            <a:pPr algn="ctr"/>
            <a:r>
              <a:rPr lang="en-US" sz="4400" dirty="0" smtClean="0">
                <a:solidFill>
                  <a:schemeClr val="accent6">
                    <a:lumMod val="50000"/>
                  </a:schemeClr>
                </a:solidFill>
              </a:rPr>
              <a:t>Dot </a:t>
            </a:r>
            <a:r>
              <a:rPr lang="en-US" sz="4400" dirty="0" err="1" smtClean="0">
                <a:solidFill>
                  <a:schemeClr val="accent6">
                    <a:lumMod val="50000"/>
                  </a:schemeClr>
                </a:solidFill>
              </a:rPr>
              <a:t>ePub</a:t>
            </a:r>
            <a:r>
              <a:rPr lang="en-US" sz="4400" dirty="0" smtClean="0">
                <a:solidFill>
                  <a:schemeClr val="accent6">
                    <a:lumMod val="50000"/>
                  </a:schemeClr>
                </a:solidFill>
              </a:rPr>
              <a:t> Demonstration</a:t>
            </a:r>
            <a:endParaRPr lang="en-US" sz="4400" dirty="0">
              <a:solidFill>
                <a:schemeClr val="accent6">
                  <a:lumMod val="50000"/>
                </a:schemeClr>
              </a:solidFill>
            </a:endParaRPr>
          </a:p>
        </p:txBody>
      </p:sp>
      <p:pic>
        <p:nvPicPr>
          <p:cNvPr id="4098" name="Picture 2" descr="C:\Users\dog2\Desktop\Region 6 Gifted Presentation\Digital Media Graphics\the_dawn_of_man_2001_a_space_odyssey-400-400.jpg"/>
          <p:cNvPicPr>
            <a:picLocks noChangeAspect="1" noChangeArrowheads="1"/>
          </p:cNvPicPr>
          <p:nvPr/>
        </p:nvPicPr>
        <p:blipFill>
          <a:blip r:embed="rId2" cstate="print"/>
          <a:srcRect/>
          <a:stretch>
            <a:fillRect/>
          </a:stretch>
        </p:blipFill>
        <p:spPr bwMode="auto">
          <a:xfrm>
            <a:off x="2667000" y="1143000"/>
            <a:ext cx="3810000" cy="381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rPr>
              <a:t>Affinity Spaces</a:t>
            </a:r>
            <a:endParaRPr lang="en-US" dirty="0">
              <a:solidFill>
                <a:schemeClr val="accent6">
                  <a:lumMod val="50000"/>
                </a:schemeClr>
              </a:solidFill>
            </a:endParaRPr>
          </a:p>
        </p:txBody>
      </p:sp>
      <p:sp>
        <p:nvSpPr>
          <p:cNvPr id="3" name="Text Placeholder 2"/>
          <p:cNvSpPr>
            <a:spLocks noGrp="1"/>
          </p:cNvSpPr>
          <p:nvPr>
            <p:ph type="body" sz="half" idx="2"/>
          </p:nvPr>
        </p:nvSpPr>
        <p:spPr/>
        <p:txBody>
          <a:bodyPr>
            <a:normAutofit/>
          </a:bodyPr>
          <a:lstStyle/>
          <a:p>
            <a:r>
              <a:rPr lang="en-US" sz="1800" dirty="0" smtClean="0"/>
              <a:t>We can call such informal learning cultures “affinity spaces,” asking why people learn more, participate more actively, engage more deeply with popular culture than they do with the contents of their textbooks. </a:t>
            </a:r>
          </a:p>
          <a:p>
            <a:endParaRPr lang="en-US" sz="1800" dirty="0"/>
          </a:p>
        </p:txBody>
      </p:sp>
      <p:sp>
        <p:nvSpPr>
          <p:cNvPr id="4" name="Picture Placeholder 3"/>
          <p:cNvSpPr>
            <a:spLocks noGrp="1"/>
          </p:cNvSpPr>
          <p:nvPr>
            <p:ph type="pic" idx="1"/>
          </p:nvPr>
        </p:nvSpPr>
        <p:spPr/>
      </p:sp>
      <p:pic>
        <p:nvPicPr>
          <p:cNvPr id="2050" name="Picture 2" descr="C:\Users\dog2\Desktop\untitled.png"/>
          <p:cNvPicPr>
            <a:picLocks noChangeAspect="1" noChangeArrowheads="1"/>
          </p:cNvPicPr>
          <p:nvPr/>
        </p:nvPicPr>
        <p:blipFill>
          <a:blip r:embed="rId2" cstate="print"/>
          <a:srcRect/>
          <a:stretch>
            <a:fillRect/>
          </a:stretch>
        </p:blipFill>
        <p:spPr bwMode="auto">
          <a:xfrm>
            <a:off x="457200" y="457200"/>
            <a:ext cx="5928610" cy="43434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accent6">
                    <a:lumMod val="75000"/>
                  </a:schemeClr>
                </a:solidFill>
              </a:rPr>
              <a:t>Creating Digital Content</a:t>
            </a:r>
            <a:endParaRPr lang="en-US" dirty="0">
              <a:solidFill>
                <a:schemeClr val="accent6">
                  <a:lumMod val="75000"/>
                </a:schemeClr>
              </a:solidFill>
            </a:endParaRPr>
          </a:p>
        </p:txBody>
      </p:sp>
      <p:sp>
        <p:nvSpPr>
          <p:cNvPr id="6" name="Text Placeholder 5"/>
          <p:cNvSpPr>
            <a:spLocks noGrp="1"/>
          </p:cNvSpPr>
          <p:nvPr>
            <p:ph type="body" idx="1"/>
          </p:nvPr>
        </p:nvSpPr>
        <p:spPr/>
        <p:txBody>
          <a:bodyPr/>
          <a:lstStyle/>
          <a:p>
            <a:r>
              <a:rPr lang="en-US" dirty="0" smtClean="0">
                <a:solidFill>
                  <a:schemeClr val="accent6">
                    <a:lumMod val="75000"/>
                  </a:schemeClr>
                </a:solidFill>
              </a:rPr>
              <a:t>So Why Not</a:t>
            </a:r>
            <a:endParaRPr lang="en-US" dirty="0">
              <a:solidFill>
                <a:schemeClr val="accent6">
                  <a:lumMod val="75000"/>
                </a:schemeClr>
              </a:solidFill>
            </a:endParaRPr>
          </a:p>
        </p:txBody>
      </p:sp>
      <p:sp>
        <p:nvSpPr>
          <p:cNvPr id="8" name="Text Placeholder 7"/>
          <p:cNvSpPr>
            <a:spLocks noGrp="1"/>
          </p:cNvSpPr>
          <p:nvPr>
            <p:ph type="body" sz="half" idx="3"/>
          </p:nvPr>
        </p:nvSpPr>
        <p:spPr/>
        <p:txBody>
          <a:bodyPr>
            <a:normAutofit fontScale="92500"/>
          </a:bodyPr>
          <a:lstStyle/>
          <a:p>
            <a:r>
              <a:rPr lang="en-US" dirty="0" smtClean="0">
                <a:solidFill>
                  <a:schemeClr val="accent6">
                    <a:lumMod val="75000"/>
                  </a:schemeClr>
                </a:solidFill>
              </a:rPr>
              <a:t>Create our Own Books?</a:t>
            </a:r>
            <a:endParaRPr lang="en-US" dirty="0">
              <a:solidFill>
                <a:schemeClr val="accent6">
                  <a:lumMod val="75000"/>
                </a:schemeClr>
              </a:solidFill>
            </a:endParaRPr>
          </a:p>
        </p:txBody>
      </p:sp>
      <p:sp>
        <p:nvSpPr>
          <p:cNvPr id="7" name="Content Placeholder 6"/>
          <p:cNvSpPr>
            <a:spLocks noGrp="1"/>
          </p:cNvSpPr>
          <p:nvPr>
            <p:ph sz="quarter" idx="2"/>
          </p:nvPr>
        </p:nvSpPr>
        <p:spPr/>
        <p:txBody>
          <a:bodyPr/>
          <a:lstStyle/>
          <a:p>
            <a:r>
              <a:rPr lang="en-US" dirty="0" smtClean="0"/>
              <a:t>Bored with Reading</a:t>
            </a:r>
            <a:endParaRPr lang="en-US" dirty="0"/>
          </a:p>
        </p:txBody>
      </p:sp>
      <p:sp>
        <p:nvSpPr>
          <p:cNvPr id="9" name="Content Placeholder 8"/>
          <p:cNvSpPr>
            <a:spLocks noGrp="1"/>
          </p:cNvSpPr>
          <p:nvPr>
            <p:ph sz="quarter" idx="4"/>
          </p:nvPr>
        </p:nvSpPr>
        <p:spPr/>
        <p:txBody>
          <a:bodyPr/>
          <a:lstStyle/>
          <a:p>
            <a:r>
              <a:rPr lang="en-US" dirty="0" smtClean="0"/>
              <a:t>Then Read, Write and Share</a:t>
            </a:r>
            <a:endParaRPr lang="en-US" dirty="0"/>
          </a:p>
        </p:txBody>
      </p:sp>
      <p:pic>
        <p:nvPicPr>
          <p:cNvPr id="2050" name="Picture 2" descr="C:\Users\dog2\Desktop\bored-reader.jpg"/>
          <p:cNvPicPr>
            <a:picLocks noChangeAspect="1" noChangeArrowheads="1"/>
          </p:cNvPicPr>
          <p:nvPr/>
        </p:nvPicPr>
        <p:blipFill>
          <a:blip r:embed="rId2" cstate="print"/>
          <a:srcRect/>
          <a:stretch>
            <a:fillRect/>
          </a:stretch>
        </p:blipFill>
        <p:spPr bwMode="auto">
          <a:xfrm>
            <a:off x="685800" y="2362200"/>
            <a:ext cx="3192419" cy="2133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2" name="Picture 4" descr="C:\Users\dog2\Desktop\Read Write and Share.png"/>
          <p:cNvPicPr>
            <a:picLocks noChangeAspect="1" noChangeArrowheads="1"/>
          </p:cNvPicPr>
          <p:nvPr/>
        </p:nvPicPr>
        <p:blipFill>
          <a:blip r:embed="rId3" cstate="print"/>
          <a:srcRect/>
          <a:stretch>
            <a:fillRect/>
          </a:stretch>
        </p:blipFill>
        <p:spPr bwMode="auto">
          <a:xfrm>
            <a:off x="6400800" y="2057400"/>
            <a:ext cx="2148275" cy="3352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0"/>
            <a:ext cx="7848600" cy="533400"/>
          </a:xfrm>
        </p:spPr>
        <p:txBody>
          <a:bodyPr>
            <a:noAutofit/>
          </a:bodyPr>
          <a:lstStyle/>
          <a:p>
            <a:r>
              <a:rPr lang="en-US" sz="32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Five Easy Steps to Book Creator</a:t>
            </a:r>
            <a:endParaRPr lang="en-US" sz="3200" b="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Content Placeholder 3"/>
          <p:cNvSpPr>
            <a:spLocks noGrp="1"/>
          </p:cNvSpPr>
          <p:nvPr>
            <p:ph sz="half" idx="1"/>
          </p:nvPr>
        </p:nvSpPr>
        <p:spPr>
          <a:xfrm>
            <a:off x="685800" y="2819400"/>
            <a:ext cx="7543800" cy="2667000"/>
          </a:xfrm>
        </p:spPr>
        <p:txBody>
          <a:bodyPr>
            <a:normAutofit/>
          </a:bodyPr>
          <a:lstStyle/>
          <a:p>
            <a:r>
              <a:rPr lang="en-US" dirty="0" smtClean="0">
                <a:solidFill>
                  <a:schemeClr val="accent6">
                    <a:lumMod val="75000"/>
                  </a:schemeClr>
                </a:solidFill>
              </a:rPr>
              <a:t>Create A PowerPoint</a:t>
            </a:r>
          </a:p>
          <a:p>
            <a:r>
              <a:rPr lang="en-US" dirty="0" smtClean="0">
                <a:solidFill>
                  <a:schemeClr val="accent6">
                    <a:lumMod val="75000"/>
                  </a:schemeClr>
                </a:solidFill>
              </a:rPr>
              <a:t>Convert PowerPoint to gif</a:t>
            </a:r>
          </a:p>
          <a:p>
            <a:r>
              <a:rPr lang="en-US" dirty="0" smtClean="0">
                <a:solidFill>
                  <a:schemeClr val="accent6">
                    <a:lumMod val="75000"/>
                  </a:schemeClr>
                </a:solidFill>
              </a:rPr>
              <a:t>E-Mail Converted Files</a:t>
            </a:r>
          </a:p>
          <a:p>
            <a:r>
              <a:rPr lang="en-US" dirty="0" smtClean="0">
                <a:solidFill>
                  <a:schemeClr val="accent6">
                    <a:lumMod val="75000"/>
                  </a:schemeClr>
                </a:solidFill>
              </a:rPr>
              <a:t>Open Converted Files in Photo Gallery</a:t>
            </a:r>
          </a:p>
          <a:p>
            <a:r>
              <a:rPr lang="en-US" dirty="0" smtClean="0">
                <a:solidFill>
                  <a:schemeClr val="accent6">
                    <a:lumMod val="75000"/>
                  </a:schemeClr>
                </a:solidFill>
              </a:rPr>
              <a:t>Start A New Book in Book Creator </a:t>
            </a:r>
            <a:endParaRPr lang="en-US" dirty="0">
              <a:solidFill>
                <a:schemeClr val="accent6">
                  <a:lumMod val="75000"/>
                </a:schemeClr>
              </a:solidFill>
            </a:endParaRPr>
          </a:p>
        </p:txBody>
      </p:sp>
      <p:pic>
        <p:nvPicPr>
          <p:cNvPr id="1026" name="Picture 2" descr="C:\Users\dog2\Desktop\BookCreaApp.jpg">
            <a:hlinkClick r:id="rId2"/>
          </p:cNvPr>
          <p:cNvPicPr>
            <a:picLocks noChangeAspect="1" noChangeArrowheads="1"/>
          </p:cNvPicPr>
          <p:nvPr/>
        </p:nvPicPr>
        <p:blipFill>
          <a:blip r:embed="rId3" cstate="print"/>
          <a:srcRect/>
          <a:stretch>
            <a:fillRect/>
          </a:stretch>
        </p:blipFill>
        <p:spPr bwMode="auto">
          <a:xfrm>
            <a:off x="6096000" y="1447800"/>
            <a:ext cx="2209800" cy="21950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p:cNvSpPr txBox="1"/>
          <p:nvPr/>
        </p:nvSpPr>
        <p:spPr>
          <a:xfrm>
            <a:off x="1905000" y="1828800"/>
            <a:ext cx="3786614" cy="523220"/>
          </a:xfrm>
          <a:prstGeom prst="rect">
            <a:avLst/>
          </a:prstGeom>
          <a:noFill/>
        </p:spPr>
        <p:txBody>
          <a:bodyPr wrap="none" rtlCol="0">
            <a:spAutoFit/>
          </a:bodyPr>
          <a:lstStyle/>
          <a:p>
            <a:r>
              <a:rPr lang="en-US" sz="2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DEMONSTRATION</a:t>
            </a:r>
            <a:endParaRPr lang="en-US" sz="2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solidFill>
                  <a:schemeClr val="accent6">
                    <a:lumMod val="75000"/>
                  </a:schemeClr>
                </a:solidFill>
              </a:rPr>
              <a:t>What is the ideal learning environment?</a:t>
            </a:r>
            <a:endParaRPr lang="en-US" dirty="0">
              <a:solidFill>
                <a:schemeClr val="accent6">
                  <a:lumMod val="75000"/>
                </a:schemeClr>
              </a:solidFill>
            </a:endParaRPr>
          </a:p>
        </p:txBody>
      </p:sp>
      <p:sp>
        <p:nvSpPr>
          <p:cNvPr id="3" name="Text Placeholder 2"/>
          <p:cNvSpPr>
            <a:spLocks noGrp="1"/>
          </p:cNvSpPr>
          <p:nvPr>
            <p:ph type="body" sz="half" idx="2"/>
          </p:nvPr>
        </p:nvSpPr>
        <p:spPr>
          <a:xfrm>
            <a:off x="6324600" y="533400"/>
            <a:ext cx="2454592" cy="4211480"/>
          </a:xfrm>
        </p:spPr>
        <p:txBody>
          <a:bodyPr>
            <a:normAutofit/>
          </a:bodyPr>
          <a:lstStyle/>
          <a:p>
            <a:r>
              <a:rPr lang="en-US" sz="2400" dirty="0" smtClean="0"/>
              <a:t>Many have argued that these new participatory cultures represent ideal learning environments. </a:t>
            </a:r>
          </a:p>
          <a:p>
            <a:endParaRPr lang="en-US" sz="2000" dirty="0"/>
          </a:p>
        </p:txBody>
      </p:sp>
      <p:sp>
        <p:nvSpPr>
          <p:cNvPr id="8" name="Picture Placeholder 7"/>
          <p:cNvSpPr>
            <a:spLocks noGrp="1"/>
          </p:cNvSpPr>
          <p:nvPr>
            <p:ph type="pic" idx="1"/>
          </p:nvPr>
        </p:nvSpPr>
        <p:spPr/>
      </p:sp>
      <p:pic>
        <p:nvPicPr>
          <p:cNvPr id="1026" name="Picture 2" descr="C:\Users\dog2\Desktop\livgas.png">
            <a:hlinkClick r:id="rId2"/>
          </p:cNvPr>
          <p:cNvPicPr>
            <a:picLocks noChangeAspect="1" noChangeArrowheads="1"/>
          </p:cNvPicPr>
          <p:nvPr/>
        </p:nvPicPr>
        <p:blipFill>
          <a:blip r:embed="rId3" cstate="print"/>
          <a:srcRect/>
          <a:stretch>
            <a:fillRect/>
          </a:stretch>
        </p:blipFill>
        <p:spPr bwMode="auto">
          <a:xfrm>
            <a:off x="457200" y="457200"/>
            <a:ext cx="5867400" cy="4267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533400"/>
            <a:ext cx="5939446" cy="646331"/>
          </a:xfrm>
          <a:prstGeom prst="rect">
            <a:avLst/>
          </a:prstGeom>
          <a:noFill/>
        </p:spPr>
        <p:txBody>
          <a:bodyPr wrap="none" rtlCol="0">
            <a:spAutoFit/>
          </a:bodyPr>
          <a:lstStyle/>
          <a:p>
            <a:r>
              <a:rPr lang="en-US" sz="3600" dirty="0" smtClean="0">
                <a:solidFill>
                  <a:schemeClr val="accent6">
                    <a:lumMod val="75000"/>
                  </a:schemeClr>
                </a:solidFill>
              </a:rPr>
              <a:t>Campfires in Cyberspace</a:t>
            </a:r>
            <a:endParaRPr lang="en-US" sz="3600" dirty="0">
              <a:solidFill>
                <a:schemeClr val="accent6">
                  <a:lumMod val="75000"/>
                </a:schemeClr>
              </a:solidFill>
            </a:endParaRPr>
          </a:p>
        </p:txBody>
      </p:sp>
      <p:pic>
        <p:nvPicPr>
          <p:cNvPr id="1026" name="Picture 2" descr="C:\Documents and Settings\king_michael\Desktop\otl_01-oct-04-1546.gif">
            <a:hlinkClick r:id="rId2"/>
          </p:cNvPr>
          <p:cNvPicPr>
            <a:picLocks noChangeAspect="1" noChangeArrowheads="1"/>
          </p:cNvPicPr>
          <p:nvPr/>
        </p:nvPicPr>
        <p:blipFill>
          <a:blip r:embed="rId3" cstate="print"/>
          <a:srcRect/>
          <a:stretch>
            <a:fillRect/>
          </a:stretch>
        </p:blipFill>
        <p:spPr bwMode="auto">
          <a:xfrm>
            <a:off x="685800" y="1828800"/>
            <a:ext cx="7543800" cy="45291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extBox 1"/>
          <p:cNvSpPr txBox="1"/>
          <p:nvPr/>
        </p:nvSpPr>
        <p:spPr>
          <a:xfrm>
            <a:off x="2895600" y="2057400"/>
            <a:ext cx="2971800" cy="954107"/>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en-US" sz="2800" b="1" spc="150" dirty="0" smtClean="0">
                <a:ln w="11430"/>
                <a:solidFill>
                  <a:srgbClr val="C00000"/>
                </a:solidFill>
                <a:effectLst>
                  <a:outerShdw blurRad="25400" algn="tl" rotWithShape="0">
                    <a:srgbClr val="000000">
                      <a:alpha val="43000"/>
                    </a:srgbClr>
                  </a:outerShdw>
                </a:effectLst>
              </a:rPr>
              <a:t>Learning </a:t>
            </a:r>
          </a:p>
          <a:p>
            <a:pPr algn="ctr"/>
            <a:r>
              <a:rPr lang="en-US" sz="2800" b="1" spc="150" dirty="0" smtClean="0">
                <a:ln w="11430"/>
                <a:solidFill>
                  <a:srgbClr val="C00000"/>
                </a:solidFill>
                <a:effectLst>
                  <a:outerShdw blurRad="25400" algn="tl" rotWithShape="0">
                    <a:srgbClr val="000000">
                      <a:alpha val="43000"/>
                    </a:srgbClr>
                  </a:outerShdw>
                </a:effectLst>
              </a:rPr>
              <a:t>        Spaces</a:t>
            </a:r>
            <a:endParaRPr lang="en-US" sz="2800" b="1" spc="150" dirty="0">
              <a:ln w="11430"/>
              <a:solidFill>
                <a:srgbClr val="C00000"/>
              </a:solidFill>
              <a:effectLst>
                <a:outerShdw blurRad="25400" algn="tl" rotWithShape="0">
                  <a:srgbClr val="000000">
                    <a:alpha val="43000"/>
                  </a:srgbClr>
                </a:outerShdw>
              </a:effectLst>
            </a:endParaRPr>
          </a:p>
        </p:txBody>
      </p:sp>
      <p:sp>
        <p:nvSpPr>
          <p:cNvPr id="6" name="TextBox 5"/>
          <p:cNvSpPr txBox="1"/>
          <p:nvPr/>
        </p:nvSpPr>
        <p:spPr>
          <a:xfrm>
            <a:off x="3581400" y="1219200"/>
            <a:ext cx="4565673" cy="584775"/>
          </a:xfrm>
          <a:prstGeom prst="rect">
            <a:avLst/>
          </a:prstGeom>
          <a:noFill/>
        </p:spPr>
        <p:txBody>
          <a:bodyPr wrap="none" rtlCol="0">
            <a:spAutoFit/>
          </a:bodyPr>
          <a:lstStyle/>
          <a:p>
            <a:r>
              <a:rPr lang="en-US" sz="3200" dirty="0" smtClean="0">
                <a:solidFill>
                  <a:schemeClr val="accent6">
                    <a:lumMod val="75000"/>
                  </a:schemeClr>
                </a:solidFill>
              </a:rPr>
              <a:t>Primordial Metaphors</a:t>
            </a:r>
            <a:endParaRPr lang="en-US" sz="3200"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38600" y="1371600"/>
            <a:ext cx="3810000" cy="4893647"/>
          </a:xfrm>
          <a:prstGeom prst="rect">
            <a:avLst/>
          </a:prstGeom>
          <a:noFill/>
        </p:spPr>
        <p:txBody>
          <a:bodyPr wrap="square" rtlCol="0">
            <a:spAutoFit/>
          </a:bodyPr>
          <a:lstStyle/>
          <a:p>
            <a:r>
              <a:rPr lang="en-US" sz="2400" dirty="0" smtClean="0"/>
              <a:t>Campfire situations are characterized by communication flowing from one to many, requiring a space that can accommodate a certain number of people in a group situation, where everybody can focus on the person talking or presenting.</a:t>
            </a:r>
          </a:p>
          <a:p>
            <a:endParaRPr lang="en-US" sz="2400" dirty="0"/>
          </a:p>
        </p:txBody>
      </p:sp>
      <p:pic>
        <p:nvPicPr>
          <p:cNvPr id="2050" name="Picture 2" descr="C:\Documents and Settings\king_michael\Desktop\animated-camp-fire.gif"/>
          <p:cNvPicPr>
            <a:picLocks noChangeAspect="1" noChangeArrowheads="1" noCrop="1"/>
          </p:cNvPicPr>
          <p:nvPr/>
        </p:nvPicPr>
        <p:blipFill>
          <a:blip r:embed="rId2" cstate="print"/>
          <a:srcRect/>
          <a:stretch>
            <a:fillRect/>
          </a:stretch>
        </p:blipFill>
        <p:spPr bwMode="auto">
          <a:xfrm>
            <a:off x="990600" y="1752600"/>
            <a:ext cx="2351088" cy="2351088"/>
          </a:xfrm>
          <a:prstGeom prst="rect">
            <a:avLst/>
          </a:prstGeom>
          <a:noFill/>
        </p:spPr>
      </p:pic>
      <p:sp>
        <p:nvSpPr>
          <p:cNvPr id="4" name="TextBox 3"/>
          <p:cNvSpPr txBox="1"/>
          <p:nvPr/>
        </p:nvSpPr>
        <p:spPr>
          <a:xfrm>
            <a:off x="609600" y="609600"/>
            <a:ext cx="2908168" cy="707886"/>
          </a:xfrm>
          <a:prstGeom prst="rect">
            <a:avLst/>
          </a:prstGeom>
          <a:noFill/>
        </p:spPr>
        <p:txBody>
          <a:bodyPr wrap="non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SHARING</a:t>
            </a:r>
            <a:endPar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600200"/>
            <a:ext cx="4191000" cy="4093428"/>
          </a:xfrm>
          <a:prstGeom prst="rect">
            <a:avLst/>
          </a:prstGeom>
          <a:noFill/>
        </p:spPr>
        <p:txBody>
          <a:bodyPr wrap="square" rtlCol="0">
            <a:spAutoFit/>
          </a:bodyPr>
          <a:lstStyle/>
          <a:p>
            <a:r>
              <a:rPr lang="en-US" sz="2000" dirty="0" smtClean="0"/>
              <a:t>The watering hole is a place where people come and go, and a learning environment where you can gather in groups of different sizes. A watering hole is a place of exchanging communication, flowing back and forth. The watering hole areas are typically placed where you naturally would go, and where you maybe bump into somebody or something.</a:t>
            </a:r>
            <a:endParaRPr lang="en-US" sz="2000" dirty="0"/>
          </a:p>
        </p:txBody>
      </p:sp>
      <p:pic>
        <p:nvPicPr>
          <p:cNvPr id="3074" name="Picture 2" descr="C:\Documents and Settings\king_michael\Desktop\ernest-tinija-watering-hole2.jpg"/>
          <p:cNvPicPr>
            <a:picLocks noChangeAspect="1" noChangeArrowheads="1"/>
          </p:cNvPicPr>
          <p:nvPr/>
        </p:nvPicPr>
        <p:blipFill>
          <a:blip r:embed="rId2" cstate="print"/>
          <a:srcRect/>
          <a:stretch>
            <a:fillRect/>
          </a:stretch>
        </p:blipFill>
        <p:spPr bwMode="auto">
          <a:xfrm>
            <a:off x="4648199" y="1752600"/>
            <a:ext cx="3678621" cy="3429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extBox 3"/>
          <p:cNvSpPr txBox="1"/>
          <p:nvPr/>
        </p:nvSpPr>
        <p:spPr>
          <a:xfrm>
            <a:off x="609600" y="685800"/>
            <a:ext cx="4533613" cy="707886"/>
          </a:xfrm>
          <a:prstGeom prst="rect">
            <a:avLst/>
          </a:prstGeom>
          <a:noFill/>
        </p:spPr>
        <p:txBody>
          <a:bodyPr wrap="non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Remembering</a:t>
            </a:r>
            <a:endPar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4953000"/>
            <a:ext cx="8183563" cy="676275"/>
          </a:xfrm>
        </p:spPr>
        <p:txBody>
          <a:bodyPr>
            <a:normAutofit/>
          </a:bodyPr>
          <a:lstStyle/>
          <a:p>
            <a:r>
              <a:rPr lang="en-US" sz="2800" i="1" dirty="0" smtClean="0">
                <a:solidFill>
                  <a:schemeClr val="accent6">
                    <a:lumMod val="75000"/>
                  </a:schemeClr>
                </a:solidFill>
              </a:rPr>
              <a:t>Help Celebrate Digital Learning Day</a:t>
            </a:r>
            <a:endParaRPr lang="en-US" sz="2800" i="1" dirty="0">
              <a:solidFill>
                <a:schemeClr val="accent6">
                  <a:lumMod val="75000"/>
                </a:schemeClr>
              </a:solidFill>
            </a:endParaRPr>
          </a:p>
        </p:txBody>
      </p:sp>
      <p:pic>
        <p:nvPicPr>
          <p:cNvPr id="1026" name="Picture 2" descr="C:\Users\dog2\Desktop\DigitalLearningDay.jpg">
            <a:hlinkClick r:id="rId2"/>
          </p:cNvPr>
          <p:cNvPicPr>
            <a:picLocks noChangeAspect="1" noChangeArrowheads="1"/>
          </p:cNvPicPr>
          <p:nvPr/>
        </p:nvPicPr>
        <p:blipFill>
          <a:blip r:embed="rId3" cstate="print"/>
          <a:srcRect/>
          <a:stretch>
            <a:fillRect/>
          </a:stretch>
        </p:blipFill>
        <p:spPr bwMode="auto">
          <a:xfrm>
            <a:off x="4800600" y="457200"/>
            <a:ext cx="3467100" cy="3403600"/>
          </a:xfrm>
          <a:prstGeom prst="rect">
            <a:avLst/>
          </a:prstGeom>
          <a:noFill/>
        </p:spPr>
      </p:pic>
      <p:pic>
        <p:nvPicPr>
          <p:cNvPr id="1027" name="Picture 3" descr="C:\Users\dog2\Desktop\garfield2dld.jpg">
            <a:hlinkClick r:id="rId4"/>
          </p:cNvPr>
          <p:cNvPicPr>
            <a:picLocks noChangeAspect="1" noChangeArrowheads="1"/>
          </p:cNvPicPr>
          <p:nvPr/>
        </p:nvPicPr>
        <p:blipFill>
          <a:blip r:embed="rId5" cstate="print"/>
          <a:srcRect/>
          <a:stretch>
            <a:fillRect/>
          </a:stretch>
        </p:blipFill>
        <p:spPr bwMode="auto">
          <a:xfrm>
            <a:off x="838200" y="1600200"/>
            <a:ext cx="4127500" cy="3060700"/>
          </a:xfrm>
          <a:prstGeom prst="rect">
            <a:avLst/>
          </a:prstGeom>
          <a:noFill/>
        </p:spPr>
      </p:pic>
      <p:sp>
        <p:nvSpPr>
          <p:cNvPr id="6" name="TextBox 5"/>
          <p:cNvSpPr txBox="1"/>
          <p:nvPr/>
        </p:nvSpPr>
        <p:spPr>
          <a:xfrm>
            <a:off x="4876800" y="914400"/>
            <a:ext cx="3429000" cy="369332"/>
          </a:xfrm>
          <a:prstGeom prst="rect">
            <a:avLst/>
          </a:prstGeom>
          <a:noFill/>
        </p:spPr>
        <p:txBody>
          <a:bodyPr wrap="square" rtlCol="0">
            <a:spAutoFit/>
          </a:bodyPr>
          <a:lstStyle/>
          <a:p>
            <a:pPr algn="ctr"/>
            <a:r>
              <a:rPr lang="en-US" dirty="0" smtClean="0">
                <a:solidFill>
                  <a:schemeClr val="accent6"/>
                </a:solidFill>
              </a:rPr>
              <a:t>Select Link For Resources</a:t>
            </a:r>
            <a:endParaRPr lang="en-US" dirty="0">
              <a:solidFill>
                <a:schemeClr val="accent6"/>
              </a:solidFill>
            </a:endParaRPr>
          </a:p>
        </p:txBody>
      </p:sp>
      <p:sp>
        <p:nvSpPr>
          <p:cNvPr id="7" name="TextBox 6"/>
          <p:cNvSpPr txBox="1"/>
          <p:nvPr/>
        </p:nvSpPr>
        <p:spPr>
          <a:xfrm>
            <a:off x="685800" y="5638800"/>
            <a:ext cx="3755772" cy="584775"/>
          </a:xfrm>
          <a:prstGeom prst="rect">
            <a:avLst/>
          </a:prstGeom>
          <a:noFill/>
        </p:spPr>
        <p:txBody>
          <a:bodyPr wrap="none" rtlCol="0">
            <a:spAutoFit/>
          </a:bodyPr>
          <a:lstStyle/>
          <a:p>
            <a:r>
              <a:rPr lang="en-US" sz="3200" dirty="0" smtClean="0">
                <a:solidFill>
                  <a:schemeClr val="accent6"/>
                </a:solidFill>
                <a:effectLst>
                  <a:outerShdw blurRad="38100" dist="38100" dir="2700000" algn="tl">
                    <a:srgbClr val="000000">
                      <a:alpha val="43137"/>
                    </a:srgbClr>
                  </a:outerShdw>
                </a:effectLst>
              </a:rPr>
              <a:t>February 1, 2012</a:t>
            </a:r>
            <a:endParaRPr lang="en-US" sz="3200" dirty="0">
              <a:solidFill>
                <a:schemeClr val="accent6"/>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447800"/>
            <a:ext cx="3810000" cy="4401205"/>
          </a:xfrm>
          <a:prstGeom prst="rect">
            <a:avLst/>
          </a:prstGeom>
          <a:noFill/>
        </p:spPr>
        <p:txBody>
          <a:bodyPr wrap="square" rtlCol="0">
            <a:spAutoFit/>
          </a:bodyPr>
          <a:lstStyle/>
          <a:p>
            <a:r>
              <a:rPr lang="en-US" sz="2000" dirty="0" smtClean="0"/>
              <a:t>Show-off situations are situations where one person communicates towards the rest of the world, showing what he or she can do or has done, thus requiring a physical space for display and exhibition.</a:t>
            </a:r>
          </a:p>
          <a:p>
            <a:r>
              <a:rPr lang="en-US" sz="2000" dirty="0" smtClean="0"/>
              <a:t>In the cave, communication flows within oneself, requiring a physical frame that furthers seclusion and contemplation.</a:t>
            </a:r>
          </a:p>
          <a:p>
            <a:endParaRPr lang="en-US" sz="2000" dirty="0"/>
          </a:p>
        </p:txBody>
      </p:sp>
      <p:sp>
        <p:nvSpPr>
          <p:cNvPr id="3" name="TextBox 2"/>
          <p:cNvSpPr txBox="1"/>
          <p:nvPr/>
        </p:nvSpPr>
        <p:spPr>
          <a:xfrm>
            <a:off x="609600" y="685800"/>
            <a:ext cx="5317481" cy="707886"/>
          </a:xfrm>
          <a:prstGeom prst="rect">
            <a:avLst/>
          </a:prstGeom>
          <a:noFill/>
        </p:spPr>
        <p:txBody>
          <a:bodyPr wrap="non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understanding</a:t>
            </a:r>
            <a:endPar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4099" name="Picture 3" descr="C:\Documents and Settings\king_michael\Desktop\Lascaux_04.jpg"/>
          <p:cNvPicPr>
            <a:picLocks noChangeAspect="1" noChangeArrowheads="1"/>
          </p:cNvPicPr>
          <p:nvPr/>
        </p:nvPicPr>
        <p:blipFill>
          <a:blip r:embed="rId2" cstate="print"/>
          <a:srcRect/>
          <a:stretch>
            <a:fillRect/>
          </a:stretch>
        </p:blipFill>
        <p:spPr bwMode="auto">
          <a:xfrm>
            <a:off x="4572000" y="2209800"/>
            <a:ext cx="3897004" cy="29337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3400" y="609600"/>
            <a:ext cx="3962400" cy="5632311"/>
          </a:xfrm>
          <a:prstGeom prst="rect">
            <a:avLst/>
          </a:prstGeom>
          <a:noFill/>
        </p:spPr>
        <p:txBody>
          <a:bodyPr wrap="square" rtlCol="0">
            <a:spAutoFit/>
          </a:bodyPr>
          <a:lstStyle/>
          <a:p>
            <a:r>
              <a:rPr lang="en-US" sz="2400" dirty="0" smtClean="0">
                <a:solidFill>
                  <a:schemeClr val="accent6">
                    <a:lumMod val="75000"/>
                  </a:schemeClr>
                </a:solidFill>
              </a:rPr>
              <a:t>Lastly, the laboratories are places where the students can acquire hands-on experiences, working physically and practically with projects in a societal and experimental context. The laboratories inspire students and teachers alike, enlarging the learning experience and inspiring teachers to use different tactile approaches.</a:t>
            </a:r>
            <a:endParaRPr lang="en-US" sz="2400" dirty="0">
              <a:solidFill>
                <a:schemeClr val="accent6">
                  <a:lumMod val="75000"/>
                </a:schemeClr>
              </a:solidFill>
            </a:endParaRPr>
          </a:p>
        </p:txBody>
      </p:sp>
      <p:sp>
        <p:nvSpPr>
          <p:cNvPr id="3" name="TextBox 2"/>
          <p:cNvSpPr txBox="1"/>
          <p:nvPr/>
        </p:nvSpPr>
        <p:spPr>
          <a:xfrm>
            <a:off x="609600" y="685800"/>
            <a:ext cx="3172663" cy="707886"/>
          </a:xfrm>
          <a:prstGeom prst="rect">
            <a:avLst/>
          </a:prstGeom>
          <a:noFill/>
        </p:spPr>
        <p:txBody>
          <a:bodyPr wrap="non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Applying</a:t>
            </a:r>
            <a:endPar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2051" name="Picture 3" descr="C:\Documents and Settings\king_michael\Desktop\hands-on_workshop.jpg"/>
          <p:cNvPicPr>
            <a:picLocks noChangeAspect="1" noChangeArrowheads="1"/>
          </p:cNvPicPr>
          <p:nvPr/>
        </p:nvPicPr>
        <p:blipFill>
          <a:blip r:embed="rId2" cstate="print"/>
          <a:srcRect/>
          <a:stretch>
            <a:fillRect/>
          </a:stretch>
        </p:blipFill>
        <p:spPr bwMode="auto">
          <a:xfrm>
            <a:off x="457200" y="3810000"/>
            <a:ext cx="3429000" cy="2336094"/>
          </a:xfrm>
          <a:prstGeom prst="rect">
            <a:avLst/>
          </a:prstGeom>
          <a:noFill/>
        </p:spPr>
      </p:pic>
      <p:pic>
        <p:nvPicPr>
          <p:cNvPr id="2050" name="Picture 2" descr="C:\Documents and Settings\king_michael\Desktop\untitled.bmp"/>
          <p:cNvPicPr>
            <a:picLocks noChangeAspect="1" noChangeArrowheads="1"/>
          </p:cNvPicPr>
          <p:nvPr/>
        </p:nvPicPr>
        <p:blipFill>
          <a:blip r:embed="rId3" cstate="print"/>
          <a:srcRect/>
          <a:stretch>
            <a:fillRect/>
          </a:stretch>
        </p:blipFill>
        <p:spPr bwMode="auto">
          <a:xfrm>
            <a:off x="533400" y="1295400"/>
            <a:ext cx="3244308" cy="2667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6">
                    <a:lumMod val="50000"/>
                  </a:schemeClr>
                </a:solidFill>
              </a:rPr>
              <a:t>Conservative vs. Experimental</a:t>
            </a:r>
            <a:br>
              <a:rPr lang="en-US" dirty="0" smtClean="0">
                <a:solidFill>
                  <a:schemeClr val="accent6">
                    <a:lumMod val="50000"/>
                  </a:schemeClr>
                </a:solidFill>
              </a:rPr>
            </a:br>
            <a:r>
              <a:rPr lang="en-US" dirty="0" smtClean="0">
                <a:solidFill>
                  <a:schemeClr val="accent6">
                    <a:lumMod val="50000"/>
                  </a:schemeClr>
                </a:solidFill>
              </a:rPr>
              <a:t>“linked to ontological content” </a:t>
            </a:r>
            <a:endParaRPr lang="en-US" dirty="0">
              <a:solidFill>
                <a:schemeClr val="accent6">
                  <a:lumMod val="50000"/>
                </a:schemeClr>
              </a:solidFill>
            </a:endParaRPr>
          </a:p>
        </p:txBody>
      </p:sp>
      <p:sp>
        <p:nvSpPr>
          <p:cNvPr id="3" name="Text Placeholder 2"/>
          <p:cNvSpPr>
            <a:spLocks noGrp="1"/>
          </p:cNvSpPr>
          <p:nvPr>
            <p:ph type="body" sz="half" idx="2"/>
          </p:nvPr>
        </p:nvSpPr>
        <p:spPr/>
        <p:txBody>
          <a:bodyPr/>
          <a:lstStyle/>
          <a:p>
            <a:r>
              <a:rPr lang="en-US" sz="2000" dirty="0" smtClean="0"/>
              <a:t>"While formal education is often conservative, the informal learning within popular culture is often experimental." Gee (2004)</a:t>
            </a:r>
          </a:p>
          <a:p>
            <a:endParaRPr lang="en-US" dirty="0"/>
          </a:p>
        </p:txBody>
      </p:sp>
      <p:pic>
        <p:nvPicPr>
          <p:cNvPr id="8" name="Picture Placeholder 7" descr="Image1.gif"/>
          <p:cNvPicPr>
            <a:picLocks noGrp="1" noChangeAspect="1"/>
          </p:cNvPicPr>
          <p:nvPr>
            <p:ph type="pic" idx="1"/>
          </p:nvPr>
        </p:nvPicPr>
        <p:blipFill>
          <a:blip r:embed="rId2" cstate="print"/>
          <a:srcRect l="4444" r="4444"/>
          <a:stretch>
            <a:fillRect/>
          </a:stretch>
        </p:blip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rPr>
              <a:t>Let’s Purge Some Content</a:t>
            </a:r>
            <a:endParaRPr lang="en-US" dirty="0">
              <a:solidFill>
                <a:schemeClr val="accent6">
                  <a:lumMod val="50000"/>
                </a:schemeClr>
              </a:solidFill>
            </a:endParaRPr>
          </a:p>
        </p:txBody>
      </p:sp>
      <p:sp>
        <p:nvSpPr>
          <p:cNvPr id="3" name="Text Placeholder 2"/>
          <p:cNvSpPr>
            <a:spLocks noGrp="1"/>
          </p:cNvSpPr>
          <p:nvPr>
            <p:ph type="body" sz="half" idx="2"/>
          </p:nvPr>
        </p:nvSpPr>
        <p:spPr/>
        <p:txBody>
          <a:bodyPr>
            <a:normAutofit/>
          </a:bodyPr>
          <a:lstStyle/>
          <a:p>
            <a:r>
              <a:rPr lang="en-US" sz="2400" dirty="0" smtClean="0"/>
              <a:t>This free online file converter lets you convert media easy and fast from one format to another.</a:t>
            </a:r>
            <a:endParaRPr lang="en-US" sz="2400" dirty="0"/>
          </a:p>
        </p:txBody>
      </p:sp>
      <p:pic>
        <p:nvPicPr>
          <p:cNvPr id="5" name="Picture Placeholder 4" descr="Screen-Shot-2011-12-24-at-02_45_56.png">
            <a:hlinkClick r:id="rId2"/>
          </p:cNvPr>
          <p:cNvPicPr>
            <a:picLocks noGrp="1" noChangeAspect="1"/>
          </p:cNvPicPr>
          <p:nvPr>
            <p:ph type="pic" idx="1"/>
          </p:nvPr>
        </p:nvPicPr>
        <p:blipFill>
          <a:blip r:embed="rId3" cstate="print"/>
          <a:srcRect l="16220" r="16220"/>
          <a:stretch>
            <a:fillRect/>
          </a:stretch>
        </p:blip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5105400"/>
            <a:ext cx="7315200" cy="1107996"/>
          </a:xfrm>
          <a:prstGeom prst="rect">
            <a:avLst/>
          </a:prstGeom>
          <a:noFill/>
        </p:spPr>
        <p:txBody>
          <a:bodyPr wrap="square" rtlCol="0">
            <a:spAutoFit/>
          </a:bodyPr>
          <a:lstStyle/>
          <a:p>
            <a:pPr algn="ctr"/>
            <a:r>
              <a:rPr lang="en-US" sz="6600" dirty="0" smtClean="0">
                <a:solidFill>
                  <a:schemeClr val="accent6">
                    <a:lumMod val="50000"/>
                  </a:schemeClr>
                </a:solidFill>
              </a:rPr>
              <a:t>Demonstration</a:t>
            </a:r>
            <a:endParaRPr lang="en-US" sz="6600" dirty="0">
              <a:solidFill>
                <a:schemeClr val="accent6">
                  <a:lumMod val="50000"/>
                </a:schemeClr>
              </a:solidFill>
            </a:endParaRPr>
          </a:p>
        </p:txBody>
      </p:sp>
      <p:pic>
        <p:nvPicPr>
          <p:cNvPr id="4098" name="Picture 2" descr="C:\Users\dog2\Desktop\Region 6 Gifted Presentation\Digital Media Graphics\the_dawn_of_man_2001_a_space_odyssey-400-400.jpg"/>
          <p:cNvPicPr>
            <a:picLocks noChangeAspect="1" noChangeArrowheads="1"/>
          </p:cNvPicPr>
          <p:nvPr/>
        </p:nvPicPr>
        <p:blipFill>
          <a:blip r:embed="rId2" cstate="print"/>
          <a:srcRect/>
          <a:stretch>
            <a:fillRect/>
          </a:stretch>
        </p:blipFill>
        <p:spPr bwMode="auto">
          <a:xfrm>
            <a:off x="2667000" y="1143000"/>
            <a:ext cx="3810000" cy="381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normAutofit fontScale="90000"/>
          </a:bodyPr>
          <a:lstStyle/>
          <a:p>
            <a:r>
              <a:rPr lang="en-US" dirty="0" smtClean="0">
                <a:solidFill>
                  <a:schemeClr val="accent6"/>
                </a:solidFill>
              </a:rPr>
              <a:t>Digital Mash ups in a Divergent World</a:t>
            </a:r>
            <a:br>
              <a:rPr lang="en-US" dirty="0" smtClean="0">
                <a:solidFill>
                  <a:schemeClr val="accent6"/>
                </a:solidFill>
              </a:rPr>
            </a:br>
            <a:endParaRPr lang="en-US" dirty="0">
              <a:solidFill>
                <a:schemeClr val="accent6"/>
              </a:solidFill>
            </a:endParaRPr>
          </a:p>
        </p:txBody>
      </p:sp>
      <p:pic>
        <p:nvPicPr>
          <p:cNvPr id="3076" name="Picture 4" descr="C:\Users\dog2\Desktop\evolution.jpg"/>
          <p:cNvPicPr>
            <a:picLocks noChangeAspect="1" noChangeArrowheads="1"/>
          </p:cNvPicPr>
          <p:nvPr/>
        </p:nvPicPr>
        <p:blipFill>
          <a:blip r:embed="rId2" cstate="print"/>
          <a:srcRect/>
          <a:stretch>
            <a:fillRect/>
          </a:stretch>
        </p:blipFill>
        <p:spPr bwMode="auto">
          <a:xfrm>
            <a:off x="838200" y="3733800"/>
            <a:ext cx="7639051" cy="2667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oring Economics Teacher.wmv">
            <a:hlinkClick r:id="" action="ppaction://media"/>
          </p:cNvPr>
          <p:cNvPicPr>
            <a:picLocks noRot="1" noChangeAspect="1"/>
          </p:cNvPicPr>
          <p:nvPr>
            <a:videoFile r:link="rId1"/>
          </p:nvPr>
        </p:nvPicPr>
        <p:blipFill>
          <a:blip r:embed="rId3" cstate="print"/>
          <a:stretch>
            <a:fillRect/>
          </a:stretch>
        </p:blipFill>
        <p:spPr>
          <a:xfrm>
            <a:off x="609600" y="1219200"/>
            <a:ext cx="7857067" cy="441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chemeClr val="accent6">
                    <a:lumMod val="50000"/>
                  </a:schemeClr>
                </a:solidFill>
              </a:rPr>
              <a:t>Traditional Learning</a:t>
            </a:r>
            <a:endParaRPr lang="en-US" sz="4400" dirty="0">
              <a:solidFill>
                <a:schemeClr val="accent6">
                  <a:lumMod val="50000"/>
                </a:schemeClr>
              </a:solidFill>
            </a:endParaRPr>
          </a:p>
        </p:txBody>
      </p:sp>
      <p:sp>
        <p:nvSpPr>
          <p:cNvPr id="3" name="Text Placeholder 2"/>
          <p:cNvSpPr>
            <a:spLocks noGrp="1"/>
          </p:cNvSpPr>
          <p:nvPr>
            <p:ph type="body" sz="half" idx="2"/>
          </p:nvPr>
        </p:nvSpPr>
        <p:spPr/>
        <p:txBody>
          <a:bodyPr/>
          <a:lstStyle/>
          <a:p>
            <a:r>
              <a:rPr lang="en-US" sz="1800" dirty="0" smtClean="0"/>
              <a:t>Traditionally learning has been connected by the context when students are learning on their own and by applying new knowledge as  they expand a deeper understanding through repetition. </a:t>
            </a:r>
          </a:p>
          <a:p>
            <a:endParaRPr lang="en-US" dirty="0"/>
          </a:p>
        </p:txBody>
      </p:sp>
      <p:pic>
        <p:nvPicPr>
          <p:cNvPr id="5" name="Picture Placeholder 4" descr="fig84.jpg"/>
          <p:cNvPicPr>
            <a:picLocks noGrp="1" noChangeAspect="1"/>
          </p:cNvPicPr>
          <p:nvPr>
            <p:ph type="pic" idx="1"/>
          </p:nvPr>
        </p:nvPicPr>
        <p:blipFill>
          <a:blip r:embed="rId2" cstate="print"/>
          <a:srcRect t="20683" b="20683"/>
          <a:stretch>
            <a:fillRect/>
          </a:stretch>
        </p:blip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chemeClr val="accent6">
                    <a:lumMod val="50000"/>
                  </a:schemeClr>
                </a:solidFill>
              </a:rPr>
              <a:t>Connected Learning</a:t>
            </a:r>
            <a:endParaRPr lang="en-US" sz="4400" dirty="0">
              <a:solidFill>
                <a:schemeClr val="accent6">
                  <a:lumMod val="50000"/>
                </a:schemeClr>
              </a:solidFill>
            </a:endParaRPr>
          </a:p>
        </p:txBody>
      </p:sp>
      <p:sp>
        <p:nvSpPr>
          <p:cNvPr id="3" name="Text Placeholder 2"/>
          <p:cNvSpPr>
            <a:spLocks noGrp="1"/>
          </p:cNvSpPr>
          <p:nvPr>
            <p:ph type="body" sz="half" idx="2"/>
          </p:nvPr>
        </p:nvSpPr>
        <p:spPr/>
        <p:txBody>
          <a:bodyPr/>
          <a:lstStyle/>
          <a:p>
            <a:r>
              <a:rPr lang="en-US" sz="1800" dirty="0" smtClean="0"/>
              <a:t>The research supports the idea that connected learning should be approached not as an afterthought to the school day, but as a focused strategy for increasing understanding. </a:t>
            </a:r>
          </a:p>
          <a:p>
            <a:endParaRPr lang="en-US" dirty="0"/>
          </a:p>
        </p:txBody>
      </p:sp>
      <p:sp>
        <p:nvSpPr>
          <p:cNvPr id="4" name="Picture Placeholder 3"/>
          <p:cNvSpPr>
            <a:spLocks noGrp="1"/>
          </p:cNvSpPr>
          <p:nvPr>
            <p:ph type="pic" idx="1"/>
          </p:nvPr>
        </p:nvSpPr>
        <p:spPr/>
      </p:sp>
      <p:pic>
        <p:nvPicPr>
          <p:cNvPr id="4098" name="Picture 2" descr="C:\Users\dog2\Desktop\Digital-Learning-The-Committed-Sardine.png"/>
          <p:cNvPicPr>
            <a:picLocks noChangeAspect="1" noChangeArrowheads="1"/>
          </p:cNvPicPr>
          <p:nvPr/>
        </p:nvPicPr>
        <p:blipFill>
          <a:blip r:embed="rId2" cstate="print"/>
          <a:srcRect/>
          <a:stretch>
            <a:fillRect/>
          </a:stretch>
        </p:blipFill>
        <p:spPr bwMode="auto">
          <a:xfrm>
            <a:off x="505923" y="457200"/>
            <a:ext cx="5742477" cy="422057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rPr>
              <a:t>Conceptual Learning</a:t>
            </a:r>
            <a:endParaRPr lang="en-US" dirty="0">
              <a:solidFill>
                <a:schemeClr val="accent6">
                  <a:lumMod val="50000"/>
                </a:schemeClr>
              </a:solidFill>
            </a:endParaRPr>
          </a:p>
        </p:txBody>
      </p:sp>
      <p:sp>
        <p:nvSpPr>
          <p:cNvPr id="3" name="Text Placeholder 2"/>
          <p:cNvSpPr>
            <a:spLocks noGrp="1"/>
          </p:cNvSpPr>
          <p:nvPr>
            <p:ph type="body" sz="half" idx="2"/>
          </p:nvPr>
        </p:nvSpPr>
        <p:spPr/>
        <p:txBody>
          <a:bodyPr/>
          <a:lstStyle/>
          <a:p>
            <a:r>
              <a:rPr lang="en-US" sz="1600" dirty="0" smtClean="0"/>
              <a:t>It should be noted that both reinforcement of learning through practice and repetition is viable to procedural memory but may not support semantic, declarative or implicit memory when consolidation of ideas are needed in making conceptual ties. </a:t>
            </a:r>
          </a:p>
          <a:p>
            <a:endParaRPr lang="en-US" dirty="0"/>
          </a:p>
        </p:txBody>
      </p:sp>
      <p:sp>
        <p:nvSpPr>
          <p:cNvPr id="4" name="Picture Placeholder 3"/>
          <p:cNvSpPr>
            <a:spLocks noGrp="1"/>
          </p:cNvSpPr>
          <p:nvPr>
            <p:ph type="pic" idx="1"/>
          </p:nvPr>
        </p:nvSpPr>
        <p:spPr/>
      </p:sp>
      <p:pic>
        <p:nvPicPr>
          <p:cNvPr id="5122" name="Picture 2" descr="C:\Users\dog2\Desktop\Digital Media Graphics\rote_learning.jpg"/>
          <p:cNvPicPr>
            <a:picLocks noChangeAspect="1" noChangeArrowheads="1"/>
          </p:cNvPicPr>
          <p:nvPr/>
        </p:nvPicPr>
        <p:blipFill>
          <a:blip r:embed="rId2" cstate="print"/>
          <a:srcRect/>
          <a:stretch>
            <a:fillRect/>
          </a:stretch>
        </p:blipFill>
        <p:spPr bwMode="auto">
          <a:xfrm>
            <a:off x="381000" y="381000"/>
            <a:ext cx="6019800" cy="44958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4929188"/>
            <a:ext cx="7726363" cy="676275"/>
          </a:xfrm>
        </p:spPr>
        <p:txBody>
          <a:bodyPr/>
          <a:lstStyle/>
          <a:p>
            <a:r>
              <a:rPr lang="en-US" i="1" dirty="0" smtClean="0">
                <a:solidFill>
                  <a:schemeClr val="accent6">
                    <a:lumMod val="50000"/>
                  </a:schemeClr>
                </a:solidFill>
              </a:rPr>
              <a:t>My First Printer</a:t>
            </a:r>
            <a:endParaRPr lang="en-US" i="1" dirty="0">
              <a:solidFill>
                <a:schemeClr val="accent6">
                  <a:lumMod val="50000"/>
                </a:schemeClr>
              </a:solidFill>
            </a:endParaRPr>
          </a:p>
        </p:txBody>
      </p:sp>
      <p:sp>
        <p:nvSpPr>
          <p:cNvPr id="3" name="Text Placeholder 2"/>
          <p:cNvSpPr>
            <a:spLocks noGrp="1"/>
          </p:cNvSpPr>
          <p:nvPr>
            <p:ph type="body" idx="4294967295"/>
          </p:nvPr>
        </p:nvSpPr>
        <p:spPr>
          <a:xfrm>
            <a:off x="762000" y="5624513"/>
            <a:ext cx="7421563" cy="420687"/>
          </a:xfrm>
        </p:spPr>
        <p:txBody>
          <a:bodyPr>
            <a:normAutofit fontScale="77500" lnSpcReduction="20000"/>
          </a:bodyPr>
          <a:lstStyle/>
          <a:p>
            <a:r>
              <a:rPr lang="en-US" dirty="0" smtClean="0"/>
              <a:t>Crank Technology</a:t>
            </a:r>
            <a:endParaRPr lang="en-US" dirty="0"/>
          </a:p>
        </p:txBody>
      </p:sp>
      <p:pic>
        <p:nvPicPr>
          <p:cNvPr id="1027" name="Picture 3" descr="C:\Users\dog2\Desktop\mimeograph-machine.gif"/>
          <p:cNvPicPr>
            <a:picLocks noChangeAspect="1" noChangeArrowheads="1"/>
          </p:cNvPicPr>
          <p:nvPr/>
        </p:nvPicPr>
        <p:blipFill>
          <a:blip r:embed="rId2" cstate="print"/>
          <a:srcRect/>
          <a:stretch>
            <a:fillRect/>
          </a:stretch>
        </p:blipFill>
        <p:spPr bwMode="auto">
          <a:xfrm>
            <a:off x="1676400" y="685800"/>
            <a:ext cx="6096000" cy="391736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105400"/>
            <a:ext cx="8229600" cy="1051560"/>
          </a:xfrm>
        </p:spPr>
        <p:txBody>
          <a:bodyPr>
            <a:noAutofit/>
          </a:bodyPr>
          <a:lstStyle/>
          <a:p>
            <a:r>
              <a:rPr lang="en-US" sz="4000" b="1" dirty="0" smtClean="0">
                <a:ln w="1905"/>
                <a:solidFill>
                  <a:schemeClr val="accent6">
                    <a:lumMod val="75000"/>
                  </a:schemeClr>
                </a:solidFill>
                <a:effectLst>
                  <a:innerShdw blurRad="69850" dist="43180" dir="5400000">
                    <a:srgbClr val="000000">
                      <a:alpha val="65000"/>
                    </a:srgbClr>
                  </a:innerShdw>
                </a:effectLst>
              </a:rPr>
              <a:t>Associations between Knowledge and Application</a:t>
            </a:r>
            <a:endParaRPr lang="en-US" sz="4000" b="1" dirty="0">
              <a:ln w="1905"/>
              <a:solidFill>
                <a:schemeClr val="accent6">
                  <a:lumMod val="75000"/>
                </a:schemeClr>
              </a:solidFill>
              <a:effectLst>
                <a:innerShdw blurRad="69850" dist="43180" dir="5400000">
                  <a:srgbClr val="000000">
                    <a:alpha val="65000"/>
                  </a:srgbClr>
                </a:innerShdw>
              </a:effectLst>
            </a:endParaRPr>
          </a:p>
        </p:txBody>
      </p:sp>
      <p:sp>
        <p:nvSpPr>
          <p:cNvPr id="3" name="Text Placeholder 2"/>
          <p:cNvSpPr>
            <a:spLocks noGrp="1"/>
          </p:cNvSpPr>
          <p:nvPr>
            <p:ph type="body" sz="half" idx="2"/>
          </p:nvPr>
        </p:nvSpPr>
        <p:spPr/>
        <p:txBody>
          <a:bodyPr>
            <a:noAutofit/>
          </a:bodyPr>
          <a:lstStyle/>
          <a:p>
            <a:r>
              <a:rPr lang="en-US" sz="1800" dirty="0" smtClean="0"/>
              <a:t>To better assist learning, associations must be made between knowledge and application while the facilitator of content must provided a truer form of elaborative rehearsal within the learning environment</a:t>
            </a:r>
            <a:endParaRPr lang="en-US" sz="1800" dirty="0"/>
          </a:p>
        </p:txBody>
      </p:sp>
      <p:sp>
        <p:nvSpPr>
          <p:cNvPr id="4" name="Picture Placeholder 3"/>
          <p:cNvSpPr>
            <a:spLocks noGrp="1"/>
          </p:cNvSpPr>
          <p:nvPr>
            <p:ph type="pic" idx="1"/>
          </p:nvPr>
        </p:nvSpPr>
        <p:spPr/>
      </p:sp>
      <p:pic>
        <p:nvPicPr>
          <p:cNvPr id="6146" name="Picture 2" descr="C:\Users\dog2\Desktop\Conceptual Learning.png"/>
          <p:cNvPicPr>
            <a:picLocks noChangeAspect="1" noChangeArrowheads="1"/>
          </p:cNvPicPr>
          <p:nvPr/>
        </p:nvPicPr>
        <p:blipFill>
          <a:blip r:embed="rId2" cstate="print"/>
          <a:srcRect/>
          <a:stretch>
            <a:fillRect/>
          </a:stretch>
        </p:blipFill>
        <p:spPr bwMode="auto">
          <a:xfrm>
            <a:off x="381000" y="381000"/>
            <a:ext cx="5986673" cy="44196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6"/>
                </a:solidFill>
              </a:rPr>
              <a:t>Intricate Learning, Individualizes Complexity and Rigor  </a:t>
            </a:r>
            <a:endParaRPr lang="en-US" dirty="0">
              <a:solidFill>
                <a:schemeClr val="accent6"/>
              </a:solidFill>
            </a:endParaRPr>
          </a:p>
        </p:txBody>
      </p:sp>
      <p:sp>
        <p:nvSpPr>
          <p:cNvPr id="3" name="Text Placeholder 2"/>
          <p:cNvSpPr>
            <a:spLocks noGrp="1"/>
          </p:cNvSpPr>
          <p:nvPr>
            <p:ph type="body" sz="half" idx="2"/>
          </p:nvPr>
        </p:nvSpPr>
        <p:spPr/>
        <p:txBody>
          <a:bodyPr/>
          <a:lstStyle/>
          <a:p>
            <a:r>
              <a:rPr lang="en-US" sz="2000" dirty="0" smtClean="0"/>
              <a:t>Elaborative rehearsal encompasses a variety of digital mash up strategies that provides the learner an opportunity to intricate their own learning. </a:t>
            </a:r>
          </a:p>
          <a:p>
            <a:endParaRPr lang="en-US" dirty="0"/>
          </a:p>
        </p:txBody>
      </p:sp>
      <p:sp>
        <p:nvSpPr>
          <p:cNvPr id="4" name="Picture Placeholder 3"/>
          <p:cNvSpPr>
            <a:spLocks noGrp="1"/>
          </p:cNvSpPr>
          <p:nvPr>
            <p:ph type="pic" idx="1"/>
          </p:nvPr>
        </p:nvSpPr>
        <p:spPr/>
      </p:sp>
      <p:pic>
        <p:nvPicPr>
          <p:cNvPr id="7170" name="Picture 2" descr="C:\Users\dog2\Desktop\Digital Media Graphics\threestagdone.gif"/>
          <p:cNvPicPr>
            <a:picLocks noChangeAspect="1" noChangeArrowheads="1" noCrop="1"/>
          </p:cNvPicPr>
          <p:nvPr/>
        </p:nvPicPr>
        <p:blipFill>
          <a:blip r:embed="rId2" cstate="print"/>
          <a:srcRect/>
          <a:stretch>
            <a:fillRect/>
          </a:stretch>
        </p:blipFill>
        <p:spPr bwMode="auto">
          <a:xfrm>
            <a:off x="381000" y="381000"/>
            <a:ext cx="5943601" cy="4419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dog2\Desktop\Model for Elaborative Learning.jpg"/>
          <p:cNvPicPr>
            <a:picLocks noChangeAspect="1" noChangeArrowheads="1"/>
          </p:cNvPicPr>
          <p:nvPr/>
        </p:nvPicPr>
        <p:blipFill>
          <a:blip r:embed="rId2" cstate="print"/>
          <a:srcRect/>
          <a:stretch>
            <a:fillRect/>
          </a:stretch>
        </p:blipFill>
        <p:spPr bwMode="auto">
          <a:xfrm>
            <a:off x="533400" y="609600"/>
            <a:ext cx="4936530" cy="48767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itle 2"/>
          <p:cNvSpPr>
            <a:spLocks noGrp="1"/>
          </p:cNvSpPr>
          <p:nvPr>
            <p:ph type="title" idx="4294967295"/>
          </p:nvPr>
        </p:nvSpPr>
        <p:spPr>
          <a:xfrm>
            <a:off x="5715000" y="381000"/>
            <a:ext cx="2971800" cy="1524000"/>
          </a:xfrm>
        </p:spPr>
        <p:txBody>
          <a:bodyPr>
            <a:normAutofit fontScale="90000"/>
          </a:bodyPr>
          <a:lstStyle/>
          <a:p>
            <a:r>
              <a:rPr lang="en-US" dirty="0" smtClean="0">
                <a:ln w="1905"/>
                <a:solidFill>
                  <a:schemeClr val="accent6">
                    <a:lumMod val="75000"/>
                  </a:schemeClr>
                </a:solidFill>
                <a:effectLst>
                  <a:innerShdw blurRad="69850" dist="43180" dir="5400000">
                    <a:srgbClr val="000000">
                      <a:alpha val="65000"/>
                    </a:srgbClr>
                  </a:innerShdw>
                </a:effectLst>
              </a:rPr>
              <a:t>Elaborative Learning Model</a:t>
            </a:r>
            <a:endParaRPr lang="en-US" dirty="0">
              <a:ln w="1905"/>
              <a:solidFill>
                <a:schemeClr val="accent6">
                  <a:lumMod val="75000"/>
                </a:schemeClr>
              </a:solidFill>
              <a:effectLst>
                <a:innerShdw blurRad="69850" dist="43180" dir="5400000">
                  <a:srgbClr val="000000">
                    <a:alpha val="65000"/>
                  </a:srgbClr>
                </a:innerShdw>
              </a:effectLst>
            </a:endParaRPr>
          </a:p>
        </p:txBody>
      </p:sp>
      <p:sp>
        <p:nvSpPr>
          <p:cNvPr id="5" name="Text Placeholder 4"/>
          <p:cNvSpPr>
            <a:spLocks noGrp="1"/>
          </p:cNvSpPr>
          <p:nvPr>
            <p:ph type="body" idx="4294967295"/>
          </p:nvPr>
        </p:nvSpPr>
        <p:spPr>
          <a:xfrm>
            <a:off x="5486400" y="2057400"/>
            <a:ext cx="3124200" cy="3733800"/>
          </a:xfrm>
        </p:spPr>
        <p:txBody>
          <a:bodyPr/>
          <a:lstStyle/>
          <a:p>
            <a:r>
              <a:rPr lang="en-US" sz="2000" dirty="0" smtClean="0"/>
              <a:t>Through elaboration the learner can express ideas more openly using multiple skill sets to compare new concepts with known concepts that hooks the unfamiliar with something familiar. </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762000" y="5334000"/>
            <a:ext cx="7726362" cy="703263"/>
          </a:xfrm>
        </p:spPr>
        <p:txBody>
          <a:bodyPr/>
          <a:lstStyle/>
          <a:p>
            <a:r>
              <a:rPr lang="en-US" dirty="0" smtClean="0">
                <a:ln w="1905"/>
                <a:solidFill>
                  <a:schemeClr val="accent6"/>
                </a:solidFill>
                <a:effectLst>
                  <a:innerShdw blurRad="69850" dist="43180" dir="5400000">
                    <a:srgbClr val="000000">
                      <a:alpha val="65000"/>
                    </a:srgbClr>
                  </a:innerShdw>
                </a:effectLst>
              </a:rPr>
              <a:t>We Need A Purpose</a:t>
            </a:r>
            <a:endParaRPr lang="en-US" dirty="0">
              <a:ln w="1905"/>
              <a:solidFill>
                <a:schemeClr val="accent6"/>
              </a:solidFill>
              <a:effectLst>
                <a:innerShdw blurRad="69850" dist="43180" dir="5400000">
                  <a:srgbClr val="000000">
                    <a:alpha val="65000"/>
                  </a:srgbClr>
                </a:innerShdw>
              </a:effectLst>
            </a:endParaRPr>
          </a:p>
        </p:txBody>
      </p:sp>
      <p:sp>
        <p:nvSpPr>
          <p:cNvPr id="5" name="Content Placeholder 4"/>
          <p:cNvSpPr>
            <a:spLocks noGrp="1"/>
          </p:cNvSpPr>
          <p:nvPr>
            <p:ph sz="half" idx="4294967295"/>
          </p:nvPr>
        </p:nvSpPr>
        <p:spPr>
          <a:xfrm>
            <a:off x="3581400" y="685800"/>
            <a:ext cx="5029200" cy="2036763"/>
          </a:xfrm>
        </p:spPr>
        <p:style>
          <a:lnRef idx="0">
            <a:schemeClr val="accent6"/>
          </a:lnRef>
          <a:fillRef idx="3">
            <a:schemeClr val="accent6"/>
          </a:fillRef>
          <a:effectRef idx="3">
            <a:schemeClr val="accent6"/>
          </a:effectRef>
          <a:fontRef idx="minor">
            <a:schemeClr val="lt1"/>
          </a:fontRef>
        </p:style>
        <p:txBody>
          <a:bodyPr>
            <a:normAutofit fontScale="92500" lnSpcReduction="10000"/>
          </a:bodyPr>
          <a:lstStyle/>
          <a:p>
            <a:pPr lvl="0"/>
            <a:r>
              <a:rPr lang="en-US" sz="3600" dirty="0" smtClean="0"/>
              <a:t>Education is changing</a:t>
            </a:r>
          </a:p>
          <a:p>
            <a:pPr lvl="0"/>
            <a:r>
              <a:rPr lang="en-US" sz="3600" dirty="0" smtClean="0"/>
              <a:t>Mobile learning becomes interactive</a:t>
            </a:r>
          </a:p>
          <a:p>
            <a:endParaRPr lang="en-US" dirty="0"/>
          </a:p>
        </p:txBody>
      </p:sp>
      <p:sp>
        <p:nvSpPr>
          <p:cNvPr id="8" name="Rectangle 7"/>
          <p:cNvSpPr/>
          <p:nvPr/>
        </p:nvSpPr>
        <p:spPr>
          <a:xfrm>
            <a:off x="685800" y="762000"/>
            <a:ext cx="2743200" cy="3970318"/>
          </a:xfrm>
          <a:prstGeom prst="rect">
            <a:avLst/>
          </a:prstGeom>
        </p:spPr>
        <p:txBody>
          <a:bodyPr wrap="square">
            <a:spAutoFit/>
          </a:bodyPr>
          <a:lstStyle/>
          <a:p>
            <a:r>
              <a:rPr lang="en-US" sz="2800" dirty="0" smtClean="0"/>
              <a:t>Before we get started we will need a purpose for why we would want to create and publish digital content?</a:t>
            </a:r>
          </a:p>
        </p:txBody>
      </p:sp>
      <p:pic>
        <p:nvPicPr>
          <p:cNvPr id="2050" name="Picture 2" descr="C:\Users\dog2\Desktop\Mobile_Learning.jpg"/>
          <p:cNvPicPr>
            <a:picLocks noChangeAspect="1" noChangeArrowheads="1"/>
          </p:cNvPicPr>
          <p:nvPr/>
        </p:nvPicPr>
        <p:blipFill>
          <a:blip r:embed="rId2" cstate="print">
            <a:duotone>
              <a:prstClr val="black"/>
              <a:srgbClr val="0070C0">
                <a:tint val="45000"/>
                <a:satMod val="400000"/>
              </a:srgbClr>
            </a:duotone>
          </a:blip>
          <a:srcRect/>
          <a:stretch>
            <a:fillRect/>
          </a:stretch>
        </p:blipFill>
        <p:spPr bwMode="auto">
          <a:xfrm>
            <a:off x="3581400" y="2895600"/>
            <a:ext cx="4881304" cy="21335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1" name="Picture 3" descr="C:\Users\dog2\Desktop\XLex_on_mobile.jpg"/>
          <p:cNvPicPr>
            <a:picLocks noChangeAspect="1" noChangeArrowheads="1"/>
          </p:cNvPicPr>
          <p:nvPr/>
        </p:nvPicPr>
        <p:blipFill>
          <a:blip r:embed="rId3" cstate="print">
            <a:duotone>
              <a:prstClr val="black"/>
              <a:srgbClr val="0070C0">
                <a:tint val="45000"/>
                <a:satMod val="400000"/>
              </a:srgbClr>
            </a:duotone>
          </a:blip>
          <a:srcRect/>
          <a:stretch>
            <a:fillRect/>
          </a:stretch>
        </p:blipFill>
        <p:spPr bwMode="auto">
          <a:xfrm>
            <a:off x="5410200" y="2971800"/>
            <a:ext cx="2814781" cy="1904999"/>
          </a:xfrm>
          <a:prstGeom prst="rect">
            <a:avLst/>
          </a:prstGeom>
          <a:noFill/>
        </p:spPr>
      </p:pic>
    </p:spTree>
  </p:cSld>
  <p:clrMapOvr>
    <a:masterClrMapping/>
  </p:clrMapOvr>
  <p:transition>
    <p:cut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1600200" y="3276600"/>
            <a:ext cx="7086600" cy="735012"/>
          </a:xfrm>
        </p:spPr>
        <p:txBody>
          <a:bodyPr>
            <a:normAutofit/>
          </a:bodyPr>
          <a:lstStyle/>
          <a:p>
            <a:r>
              <a:rPr lang="en-US" sz="2400" dirty="0" smtClean="0"/>
              <a:t>Digital Content Shared Across Networks</a:t>
            </a:r>
            <a:endParaRPr lang="en-US" sz="2400" dirty="0"/>
          </a:p>
        </p:txBody>
      </p:sp>
      <p:sp>
        <p:nvSpPr>
          <p:cNvPr id="2" name="Title 1"/>
          <p:cNvSpPr>
            <a:spLocks noGrp="1"/>
          </p:cNvSpPr>
          <p:nvPr>
            <p:ph type="ctrTitle" idx="4294967295"/>
          </p:nvPr>
        </p:nvSpPr>
        <p:spPr>
          <a:xfrm>
            <a:off x="1676400" y="2590800"/>
            <a:ext cx="7086600" cy="677863"/>
          </a:xfrm>
        </p:spPr>
        <p:txBody>
          <a:bodyPr/>
          <a:lstStyle/>
          <a:p>
            <a:r>
              <a:rPr lang="en-US"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Storage &amp; Content Sharing</a:t>
            </a:r>
            <a:endParaRPr lang="en-US"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9218" name="Picture 2" descr="C:\Users\dog2\Desktop\dropbox_logo.jpg"/>
          <p:cNvPicPr>
            <a:picLocks noChangeAspect="1" noChangeArrowheads="1"/>
          </p:cNvPicPr>
          <p:nvPr/>
        </p:nvPicPr>
        <p:blipFill>
          <a:blip r:embed="rId2" cstate="print"/>
          <a:srcRect/>
          <a:stretch>
            <a:fillRect/>
          </a:stretch>
        </p:blipFill>
        <p:spPr bwMode="auto">
          <a:xfrm>
            <a:off x="533400" y="4267200"/>
            <a:ext cx="1478280" cy="1524000"/>
          </a:xfrm>
          <a:prstGeom prst="rect">
            <a:avLst/>
          </a:prstGeom>
          <a:ln>
            <a:noFill/>
          </a:ln>
          <a:effectLst>
            <a:outerShdw blurRad="190500" algn="tl" rotWithShape="0">
              <a:srgbClr val="000000">
                <a:alpha val="70000"/>
              </a:srgbClr>
            </a:outerShdw>
          </a:effectLst>
        </p:spPr>
      </p:pic>
      <p:pic>
        <p:nvPicPr>
          <p:cNvPr id="9219" name="Picture 3" descr="C:\Users\dog2\Desktop\iBooks.jpg"/>
          <p:cNvPicPr>
            <a:picLocks noChangeAspect="1" noChangeArrowheads="1"/>
          </p:cNvPicPr>
          <p:nvPr/>
        </p:nvPicPr>
        <p:blipFill>
          <a:blip r:embed="rId3" cstate="print"/>
          <a:srcRect/>
          <a:stretch>
            <a:fillRect/>
          </a:stretch>
        </p:blipFill>
        <p:spPr bwMode="auto">
          <a:xfrm>
            <a:off x="6477000" y="4267200"/>
            <a:ext cx="1431068" cy="1566863"/>
          </a:xfrm>
          <a:prstGeom prst="rect">
            <a:avLst/>
          </a:prstGeom>
          <a:ln>
            <a:noFill/>
          </a:ln>
          <a:effectLst>
            <a:outerShdw blurRad="292100" dist="139700" dir="2700000" algn="tl" rotWithShape="0">
              <a:srgbClr val="333333">
                <a:alpha val="65000"/>
              </a:srgbClr>
            </a:outerShdw>
          </a:effectLst>
        </p:spPr>
      </p:pic>
      <p:pic>
        <p:nvPicPr>
          <p:cNvPr id="9220" name="Picture 4" descr="C:\Users\dog2\Desktop\box_01.png"/>
          <p:cNvPicPr>
            <a:picLocks noChangeAspect="1" noChangeArrowheads="1"/>
          </p:cNvPicPr>
          <p:nvPr/>
        </p:nvPicPr>
        <p:blipFill>
          <a:blip r:embed="rId4" cstate="print"/>
          <a:srcRect/>
          <a:stretch>
            <a:fillRect/>
          </a:stretch>
        </p:blipFill>
        <p:spPr bwMode="auto">
          <a:xfrm>
            <a:off x="3200400" y="4114800"/>
            <a:ext cx="2427816" cy="18208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Left-Right Arrow 6"/>
          <p:cNvSpPr/>
          <p:nvPr/>
        </p:nvSpPr>
        <p:spPr>
          <a:xfrm>
            <a:off x="2362200" y="4876800"/>
            <a:ext cx="990600" cy="457200"/>
          </a:xfrm>
          <a:prstGeom prst="lef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8" name="Left-Right Arrow 7"/>
          <p:cNvSpPr/>
          <p:nvPr/>
        </p:nvSpPr>
        <p:spPr>
          <a:xfrm>
            <a:off x="5334000" y="4876800"/>
            <a:ext cx="990600" cy="457200"/>
          </a:xfrm>
          <a:prstGeom prst="lef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pic>
        <p:nvPicPr>
          <p:cNvPr id="9221" name="Picture 5" descr="C:\Users\dog2\Desktop\Network-Sharing.jpg"/>
          <p:cNvPicPr>
            <a:picLocks noChangeAspect="1" noChangeArrowheads="1"/>
          </p:cNvPicPr>
          <p:nvPr/>
        </p:nvPicPr>
        <p:blipFill>
          <a:blip r:embed="rId5" cstate="print"/>
          <a:srcRect/>
          <a:stretch>
            <a:fillRect/>
          </a:stretch>
        </p:blipFill>
        <p:spPr bwMode="auto">
          <a:xfrm>
            <a:off x="3352800" y="457200"/>
            <a:ext cx="3801902" cy="2133600"/>
          </a:xfrm>
          <a:prstGeom prst="rect">
            <a:avLst/>
          </a:prstGeom>
          <a:ln>
            <a:noFill/>
          </a:ln>
          <a:effectLst>
            <a:softEdge rad="112500"/>
          </a:effectLst>
        </p:spPr>
      </p:pic>
      <p:sp>
        <p:nvSpPr>
          <p:cNvPr id="10" name="Left-Right Arrow 9"/>
          <p:cNvSpPr/>
          <p:nvPr/>
        </p:nvSpPr>
        <p:spPr>
          <a:xfrm rot="5400000">
            <a:off x="323850" y="2876550"/>
            <a:ext cx="1943100" cy="457200"/>
          </a:xfrm>
          <a:prstGeom prst="leftRightArrow">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1" name="Left-Right Arrow 10"/>
          <p:cNvSpPr/>
          <p:nvPr/>
        </p:nvSpPr>
        <p:spPr>
          <a:xfrm>
            <a:off x="2362200" y="1219200"/>
            <a:ext cx="838200" cy="457200"/>
          </a:xfrm>
          <a:prstGeom prst="lef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pic>
        <p:nvPicPr>
          <p:cNvPr id="6146" name="Picture 2" descr="C:\Users\dog2\Desktop\_9261805.png"/>
          <p:cNvPicPr>
            <a:picLocks noChangeAspect="1" noChangeArrowheads="1"/>
          </p:cNvPicPr>
          <p:nvPr/>
        </p:nvPicPr>
        <p:blipFill>
          <a:blip r:embed="rId6" cstate="print"/>
          <a:srcRect/>
          <a:stretch>
            <a:fillRect/>
          </a:stretch>
        </p:blipFill>
        <p:spPr bwMode="auto">
          <a:xfrm>
            <a:off x="685800" y="838200"/>
            <a:ext cx="1249363" cy="1274603"/>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og2\Desktop\dropbox_logo.jpg">
            <a:hlinkClick r:id="rId2"/>
          </p:cNvPr>
          <p:cNvPicPr>
            <a:picLocks noChangeAspect="1" noChangeArrowheads="1"/>
          </p:cNvPicPr>
          <p:nvPr/>
        </p:nvPicPr>
        <p:blipFill>
          <a:blip r:embed="rId3" cstate="print"/>
          <a:srcRect/>
          <a:stretch>
            <a:fillRect/>
          </a:stretch>
        </p:blipFill>
        <p:spPr bwMode="auto">
          <a:xfrm>
            <a:off x="1905000" y="2133600"/>
            <a:ext cx="1478280" cy="1524000"/>
          </a:xfrm>
          <a:prstGeom prst="rect">
            <a:avLst/>
          </a:prstGeom>
          <a:ln>
            <a:noFill/>
          </a:ln>
          <a:effectLst>
            <a:outerShdw blurRad="190500" algn="tl" rotWithShape="0">
              <a:srgbClr val="000000">
                <a:alpha val="70000"/>
              </a:srgbClr>
            </a:outerShdw>
          </a:effectLst>
        </p:spPr>
      </p:pic>
      <p:pic>
        <p:nvPicPr>
          <p:cNvPr id="3" name="Picture 4" descr="C:\Users\dog2\Desktop\box_01.png">
            <a:hlinkClick r:id="rId4"/>
          </p:cNvPr>
          <p:cNvPicPr>
            <a:picLocks noChangeAspect="1" noChangeArrowheads="1"/>
          </p:cNvPicPr>
          <p:nvPr/>
        </p:nvPicPr>
        <p:blipFill>
          <a:blip r:embed="rId5" cstate="print"/>
          <a:srcRect/>
          <a:stretch>
            <a:fillRect/>
          </a:stretch>
        </p:blipFill>
        <p:spPr bwMode="auto">
          <a:xfrm>
            <a:off x="4572000" y="4114800"/>
            <a:ext cx="2427816" cy="18208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a:xfrm>
            <a:off x="914400" y="1600200"/>
            <a:ext cx="3561552" cy="369332"/>
          </a:xfrm>
          <a:prstGeom prst="rect">
            <a:avLst/>
          </a:prstGeom>
          <a:noFill/>
        </p:spPr>
        <p:txBody>
          <a:bodyPr wrap="none" rtlCol="0">
            <a:spAutoFit/>
          </a:bodyPr>
          <a:lstStyle/>
          <a:p>
            <a:r>
              <a:rPr lang="en-US" dirty="0" smtClean="0"/>
              <a:t>1. Create A </a:t>
            </a:r>
            <a:r>
              <a:rPr lang="en-US" dirty="0" err="1" smtClean="0"/>
              <a:t>Dropbox</a:t>
            </a:r>
            <a:r>
              <a:rPr lang="en-US" dirty="0" smtClean="0"/>
              <a:t> Account</a:t>
            </a:r>
            <a:endParaRPr lang="en-US" dirty="0"/>
          </a:p>
        </p:txBody>
      </p:sp>
      <p:sp>
        <p:nvSpPr>
          <p:cNvPr id="6" name="TextBox 5"/>
          <p:cNvSpPr txBox="1"/>
          <p:nvPr/>
        </p:nvSpPr>
        <p:spPr>
          <a:xfrm>
            <a:off x="4114800" y="3962400"/>
            <a:ext cx="3002104" cy="369332"/>
          </a:xfrm>
          <a:prstGeom prst="rect">
            <a:avLst/>
          </a:prstGeom>
          <a:noFill/>
        </p:spPr>
        <p:txBody>
          <a:bodyPr wrap="none" rtlCol="0">
            <a:spAutoFit/>
          </a:bodyPr>
          <a:lstStyle/>
          <a:p>
            <a:r>
              <a:rPr lang="en-US" dirty="0" smtClean="0"/>
              <a:t>2. Create A box Account</a:t>
            </a:r>
            <a:endParaRPr lang="en-US" dirty="0"/>
          </a:p>
        </p:txBody>
      </p:sp>
      <p:sp>
        <p:nvSpPr>
          <p:cNvPr id="8" name="TextBox 7"/>
          <p:cNvSpPr txBox="1"/>
          <p:nvPr/>
        </p:nvSpPr>
        <p:spPr>
          <a:xfrm>
            <a:off x="304800" y="609600"/>
            <a:ext cx="8534400" cy="707886"/>
          </a:xfrm>
          <a:prstGeom prst="rect">
            <a:avLst/>
          </a:prstGeom>
          <a:noFill/>
        </p:spPr>
        <p:txBody>
          <a:bodyPr wrap="square" rtlCol="0">
            <a:spAutoFit/>
          </a:bodyPr>
          <a:lstStyle/>
          <a:p>
            <a:pPr algn="ctr"/>
            <a:r>
              <a:rPr lang="en-US" sz="4000" dirty="0" smtClean="0">
                <a:solidFill>
                  <a:schemeClr val="accent6">
                    <a:lumMod val="75000"/>
                  </a:schemeClr>
                </a:solidFill>
              </a:rPr>
              <a:t>Creating Shared Storage</a:t>
            </a:r>
            <a:endParaRPr lang="en-US" sz="4000"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81600"/>
            <a:ext cx="8183880" cy="626950"/>
          </a:xfrm>
        </p:spPr>
        <p:txBody>
          <a:bodyPr>
            <a:noAutofit/>
          </a:bodyPr>
          <a:lstStyle/>
          <a:p>
            <a:r>
              <a:rPr lang="en-US" sz="4000" dirty="0" smtClean="0">
                <a:ln w="1905"/>
                <a:solidFill>
                  <a:schemeClr val="accent6"/>
                </a:solidFill>
                <a:effectLst>
                  <a:innerShdw blurRad="69850" dist="43180" dir="5400000">
                    <a:srgbClr val="000000">
                      <a:alpha val="65000"/>
                    </a:srgbClr>
                  </a:innerShdw>
                </a:effectLst>
              </a:rPr>
              <a:t>Why eBooks over </a:t>
            </a:r>
            <a:r>
              <a:rPr lang="en-US" sz="4000" dirty="0" err="1" smtClean="0">
                <a:ln w="1905"/>
                <a:solidFill>
                  <a:schemeClr val="accent6"/>
                </a:solidFill>
                <a:effectLst>
                  <a:innerShdw blurRad="69850" dist="43180" dir="5400000">
                    <a:srgbClr val="000000">
                      <a:alpha val="65000"/>
                    </a:srgbClr>
                  </a:innerShdw>
                </a:effectLst>
              </a:rPr>
              <a:t>pdf</a:t>
            </a:r>
            <a:r>
              <a:rPr lang="en-US" sz="4000" dirty="0" smtClean="0">
                <a:ln w="1905"/>
                <a:solidFill>
                  <a:schemeClr val="accent6"/>
                </a:solidFill>
                <a:effectLst>
                  <a:innerShdw blurRad="69850" dist="43180" dir="5400000">
                    <a:srgbClr val="000000">
                      <a:alpha val="65000"/>
                    </a:srgbClr>
                  </a:innerShdw>
                </a:effectLst>
              </a:rPr>
              <a:t>?</a:t>
            </a:r>
            <a:endParaRPr lang="en-US" sz="4000" dirty="0">
              <a:ln w="1905"/>
              <a:solidFill>
                <a:schemeClr val="accent6"/>
              </a:solidFill>
              <a:effectLst>
                <a:innerShdw blurRad="69850" dist="43180" dir="5400000">
                  <a:srgbClr val="000000">
                    <a:alpha val="65000"/>
                  </a:srgbClr>
                </a:innerShdw>
              </a:effectLst>
            </a:endParaRPr>
          </a:p>
        </p:txBody>
      </p:sp>
      <p:pic>
        <p:nvPicPr>
          <p:cNvPr id="5" name="Content Placeholder 4" descr="iBooks.jpg"/>
          <p:cNvPicPr>
            <a:picLocks noGrp="1" noChangeAspect="1"/>
          </p:cNvPicPr>
          <p:nvPr>
            <p:ph sz="half" idx="1"/>
          </p:nvPr>
        </p:nvPicPr>
        <p:blipFill>
          <a:blip r:embed="rId2" cstate="print"/>
          <a:stretch>
            <a:fillRect/>
          </a:stretch>
        </p:blipFill>
        <p:spPr>
          <a:xfrm>
            <a:off x="1175544" y="1296193"/>
            <a:ext cx="2863056" cy="31347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Content Placeholder 5" descr="wordpress-PDF.gif"/>
          <p:cNvPicPr>
            <a:picLocks noGrp="1" noChangeAspect="1"/>
          </p:cNvPicPr>
          <p:nvPr>
            <p:ph sz="half" idx="2"/>
          </p:nvPr>
        </p:nvPicPr>
        <p:blipFill>
          <a:blip r:embed="rId3" cstate="print"/>
          <a:stretch>
            <a:fillRect/>
          </a:stretch>
        </p:blipFill>
        <p:spPr>
          <a:xfrm>
            <a:off x="5105400" y="1219200"/>
            <a:ext cx="3200400" cy="3200400"/>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1219200" y="685800"/>
            <a:ext cx="7239000" cy="914400"/>
          </a:xfrm>
        </p:spPr>
        <p:txBody>
          <a:bodyPr>
            <a:noAutofit/>
          </a:bodyPr>
          <a:lstStyle/>
          <a:p>
            <a:r>
              <a:rPr lang="en-US" sz="4000" dirty="0" err="1" smtClean="0">
                <a:ln w="1905"/>
                <a:solidFill>
                  <a:schemeClr val="accent6">
                    <a:lumMod val="50000"/>
                  </a:schemeClr>
                </a:solidFill>
                <a:effectLst>
                  <a:innerShdw blurRad="69850" dist="43180" dir="5400000">
                    <a:srgbClr val="000000">
                      <a:alpha val="65000"/>
                    </a:srgbClr>
                  </a:innerShdw>
                </a:effectLst>
              </a:rPr>
              <a:t>iPad</a:t>
            </a:r>
            <a:r>
              <a:rPr lang="en-US" sz="4000" dirty="0" smtClean="0">
                <a:ln w="1905"/>
                <a:solidFill>
                  <a:schemeClr val="accent6">
                    <a:lumMod val="50000"/>
                  </a:schemeClr>
                </a:solidFill>
                <a:effectLst>
                  <a:innerShdw blurRad="69850" dist="43180" dir="5400000">
                    <a:srgbClr val="000000">
                      <a:alpha val="65000"/>
                    </a:srgbClr>
                  </a:innerShdw>
                </a:effectLst>
              </a:rPr>
              <a:t>: Guided Reading</a:t>
            </a:r>
            <a:endParaRPr lang="en-US" sz="4000" dirty="0">
              <a:ln w="1905"/>
              <a:solidFill>
                <a:schemeClr val="accent6">
                  <a:lumMod val="50000"/>
                </a:schemeClr>
              </a:solidFill>
              <a:effectLst>
                <a:innerShdw blurRad="69850" dist="43180" dir="5400000">
                  <a:srgbClr val="000000">
                    <a:alpha val="65000"/>
                  </a:srgbClr>
                </a:innerShdw>
              </a:effectLst>
            </a:endParaRPr>
          </a:p>
        </p:txBody>
      </p:sp>
      <p:sp>
        <p:nvSpPr>
          <p:cNvPr id="7" name="Text Placeholder 6"/>
          <p:cNvSpPr>
            <a:spLocks noGrp="1"/>
          </p:cNvSpPr>
          <p:nvPr>
            <p:ph type="body" idx="4294967295"/>
          </p:nvPr>
        </p:nvSpPr>
        <p:spPr>
          <a:xfrm>
            <a:off x="5486400" y="1752600"/>
            <a:ext cx="3124200" cy="4206875"/>
          </a:xfrm>
        </p:spPr>
        <p:txBody>
          <a:bodyPr>
            <a:normAutofit/>
          </a:bodyPr>
          <a:lstStyle/>
          <a:p>
            <a:r>
              <a:rPr lang="en-US" sz="2000" b="1" dirty="0" smtClean="0"/>
              <a:t>Guided reading is a strategy that helps students become good readers. It is a strategy that supports students to discover the meaning of a text for themselves. </a:t>
            </a:r>
            <a:endParaRPr lang="en-US" sz="2000" dirty="0"/>
          </a:p>
        </p:txBody>
      </p:sp>
      <p:pic>
        <p:nvPicPr>
          <p:cNvPr id="9" name="Content Placeholder 8" descr="ipad-2-review-44111.jpg"/>
          <p:cNvPicPr>
            <a:picLocks noGrp="1" noChangeAspect="1"/>
          </p:cNvPicPr>
          <p:nvPr>
            <p:ph sz="half" idx="4294967295"/>
          </p:nvPr>
        </p:nvPicPr>
        <p:blipFill>
          <a:blip r:embed="rId2" cstate="print"/>
          <a:stretch>
            <a:fillRect/>
          </a:stretch>
        </p:blipFill>
        <p:spPr>
          <a:xfrm>
            <a:off x="838200" y="1752600"/>
            <a:ext cx="4625975" cy="40624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685800"/>
            <a:ext cx="5715000" cy="747712"/>
          </a:xfrm>
        </p:spPr>
        <p:txBody>
          <a:bodyPr>
            <a:noAutofit/>
          </a:bodyPr>
          <a:lstStyle/>
          <a:p>
            <a:r>
              <a:rPr lang="en-US" sz="3200" dirty="0" smtClean="0">
                <a:ln w="1905"/>
                <a:solidFill>
                  <a:schemeClr val="accent6">
                    <a:lumMod val="75000"/>
                  </a:schemeClr>
                </a:solidFill>
                <a:effectLst>
                  <a:innerShdw blurRad="69850" dist="43180" dir="5400000">
                    <a:srgbClr val="000000">
                      <a:alpha val="65000"/>
                    </a:srgbClr>
                  </a:innerShdw>
                </a:effectLst>
              </a:rPr>
              <a:t>Why eBooks are Fluid</a:t>
            </a:r>
            <a:endParaRPr lang="en-US" sz="3200" dirty="0">
              <a:ln w="1905"/>
              <a:solidFill>
                <a:schemeClr val="accent6">
                  <a:lumMod val="75000"/>
                </a:schemeClr>
              </a:solidFill>
              <a:effectLst>
                <a:innerShdw blurRad="69850" dist="43180" dir="5400000">
                  <a:srgbClr val="000000">
                    <a:alpha val="65000"/>
                  </a:srgbClr>
                </a:innerShdw>
              </a:effectLst>
            </a:endParaRPr>
          </a:p>
        </p:txBody>
      </p:sp>
      <p:sp>
        <p:nvSpPr>
          <p:cNvPr id="3" name="Content Placeholder 2"/>
          <p:cNvSpPr>
            <a:spLocks noGrp="1"/>
          </p:cNvSpPr>
          <p:nvPr>
            <p:ph idx="4294967295"/>
          </p:nvPr>
        </p:nvSpPr>
        <p:spPr>
          <a:xfrm>
            <a:off x="533400" y="2286000"/>
            <a:ext cx="8183562" cy="4187825"/>
          </a:xfrm>
        </p:spPr>
        <p:txBody>
          <a:bodyPr/>
          <a:lstStyle/>
          <a:p>
            <a:r>
              <a:rPr lang="en-US" b="1" dirty="0" smtClean="0">
                <a:solidFill>
                  <a:schemeClr val="accent6">
                    <a:lumMod val="60000"/>
                    <a:lumOff val="40000"/>
                  </a:schemeClr>
                </a:solidFill>
              </a:rPr>
              <a:t>Highlight words/ sentences-</a:t>
            </a:r>
          </a:p>
          <a:p>
            <a:r>
              <a:rPr lang="en-US" b="1" dirty="0" smtClean="0">
                <a:solidFill>
                  <a:schemeClr val="accent6">
                    <a:lumMod val="60000"/>
                    <a:lumOff val="40000"/>
                  </a:schemeClr>
                </a:solidFill>
              </a:rPr>
              <a:t>Make Notes on page </a:t>
            </a:r>
          </a:p>
          <a:p>
            <a:r>
              <a:rPr lang="en-US" b="1" dirty="0" smtClean="0">
                <a:solidFill>
                  <a:schemeClr val="accent6">
                    <a:lumMod val="60000"/>
                    <a:lumOff val="40000"/>
                  </a:schemeClr>
                </a:solidFill>
              </a:rPr>
              <a:t>Look-up words in the dictionary</a:t>
            </a:r>
          </a:p>
          <a:p>
            <a:r>
              <a:rPr lang="en-US" b="1" dirty="0" smtClean="0">
                <a:solidFill>
                  <a:schemeClr val="accent6">
                    <a:lumMod val="60000"/>
                    <a:lumOff val="40000"/>
                  </a:schemeClr>
                </a:solidFill>
              </a:rPr>
              <a:t>Search for the word on the Internet </a:t>
            </a:r>
          </a:p>
          <a:p>
            <a:r>
              <a:rPr lang="en-US" b="1" dirty="0" smtClean="0">
                <a:solidFill>
                  <a:schemeClr val="accent6">
                    <a:lumMod val="60000"/>
                    <a:lumOff val="40000"/>
                  </a:schemeClr>
                </a:solidFill>
              </a:rPr>
              <a:t>Write and Create Your Own eBooks</a:t>
            </a:r>
          </a:p>
          <a:p>
            <a:r>
              <a:rPr lang="en-US" b="1" dirty="0" smtClean="0">
                <a:solidFill>
                  <a:schemeClr val="accent6">
                    <a:lumMod val="60000"/>
                    <a:lumOff val="40000"/>
                  </a:schemeClr>
                </a:solidFill>
              </a:rPr>
              <a:t>Create, Store &amp; Share eBooks</a:t>
            </a:r>
          </a:p>
          <a:p>
            <a:r>
              <a:rPr lang="en-US" b="1" dirty="0" smtClean="0">
                <a:solidFill>
                  <a:schemeClr val="accent6">
                    <a:lumMod val="60000"/>
                    <a:lumOff val="40000"/>
                  </a:schemeClr>
                </a:solidFill>
              </a:rPr>
              <a:t>Make Books Interactive/Audio/Video</a:t>
            </a:r>
          </a:p>
          <a:p>
            <a:r>
              <a:rPr lang="en-US" b="1" dirty="0" smtClean="0">
                <a:solidFill>
                  <a:schemeClr val="accent6">
                    <a:lumMod val="60000"/>
                    <a:lumOff val="40000"/>
                  </a:schemeClr>
                </a:solidFill>
              </a:rPr>
              <a:t>Create &amp; Organize You Library   </a:t>
            </a:r>
            <a:endParaRPr lang="en-US" dirty="0">
              <a:solidFill>
                <a:schemeClr val="accent6">
                  <a:lumMod val="60000"/>
                  <a:lumOff val="40000"/>
                </a:schemeClr>
              </a:solidFill>
            </a:endParaRPr>
          </a:p>
        </p:txBody>
      </p:sp>
      <p:pic>
        <p:nvPicPr>
          <p:cNvPr id="1026" name="Picture 2" descr="C:\Documents and Settings\king_michael\Desktop\Pulsing%20site%20logo.gif"/>
          <p:cNvPicPr>
            <a:picLocks noChangeAspect="1" noChangeArrowheads="1" noCrop="1"/>
          </p:cNvPicPr>
          <p:nvPr/>
        </p:nvPicPr>
        <p:blipFill>
          <a:blip r:embed="rId2" cstate="print"/>
          <a:srcRect/>
          <a:stretch>
            <a:fillRect/>
          </a:stretch>
        </p:blipFill>
        <p:spPr bwMode="auto">
          <a:xfrm>
            <a:off x="6096000" y="457200"/>
            <a:ext cx="2380609" cy="17351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7" name="Picture 3" descr="C:\Documents and Settings\king_michael\Desktop\line_spacer.gif"/>
          <p:cNvPicPr>
            <a:picLocks noChangeAspect="1" noChangeArrowheads="1"/>
          </p:cNvPicPr>
          <p:nvPr/>
        </p:nvPicPr>
        <p:blipFill>
          <a:blip r:embed="rId3" cstate="print"/>
          <a:srcRect/>
          <a:stretch>
            <a:fillRect/>
          </a:stretch>
        </p:blipFill>
        <p:spPr bwMode="auto">
          <a:xfrm>
            <a:off x="914400" y="1752600"/>
            <a:ext cx="4114800" cy="264242"/>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5105400"/>
            <a:ext cx="8534400" cy="1107996"/>
          </a:xfrm>
          <a:prstGeom prst="rect">
            <a:avLst/>
          </a:prstGeom>
          <a:noFill/>
        </p:spPr>
        <p:txBody>
          <a:bodyPr wrap="square" rtlCol="0">
            <a:spAutoFit/>
          </a:bodyPr>
          <a:lstStyle/>
          <a:p>
            <a:pPr algn="ctr"/>
            <a:r>
              <a:rPr lang="en-US" sz="6600" dirty="0" smtClean="0">
                <a:solidFill>
                  <a:schemeClr val="accent6">
                    <a:lumMod val="50000"/>
                  </a:schemeClr>
                </a:solidFill>
              </a:rPr>
              <a:t>Demonstration</a:t>
            </a:r>
            <a:endParaRPr lang="en-US" sz="6600" dirty="0">
              <a:solidFill>
                <a:schemeClr val="accent6">
                  <a:lumMod val="50000"/>
                </a:schemeClr>
              </a:solidFill>
            </a:endParaRPr>
          </a:p>
        </p:txBody>
      </p:sp>
      <p:pic>
        <p:nvPicPr>
          <p:cNvPr id="4098" name="Picture 2" descr="C:\Users\dog2\Desktop\Region 6 Gifted Presentation\Digital Media Graphics\the_dawn_of_man_2001_a_space_odyssey-400-400.jpg"/>
          <p:cNvPicPr>
            <a:picLocks noChangeAspect="1" noChangeArrowheads="1"/>
          </p:cNvPicPr>
          <p:nvPr/>
        </p:nvPicPr>
        <p:blipFill>
          <a:blip r:embed="rId2" cstate="print"/>
          <a:srcRect/>
          <a:stretch>
            <a:fillRect/>
          </a:stretch>
        </p:blipFill>
        <p:spPr bwMode="auto">
          <a:xfrm>
            <a:off x="2819400" y="990600"/>
            <a:ext cx="3810000" cy="381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4876800"/>
            <a:ext cx="8183563" cy="676275"/>
          </a:xfrm>
        </p:spPr>
        <p:txBody>
          <a:bodyPr/>
          <a:lstStyle/>
          <a:p>
            <a:r>
              <a:rPr lang="en-US" dirty="0" smtClean="0">
                <a:solidFill>
                  <a:schemeClr val="accent6">
                    <a:lumMod val="50000"/>
                  </a:schemeClr>
                </a:solidFill>
              </a:rPr>
              <a:t>My First Research Paper</a:t>
            </a:r>
            <a:endParaRPr lang="en-US" dirty="0">
              <a:solidFill>
                <a:schemeClr val="accent6">
                  <a:lumMod val="50000"/>
                </a:schemeClr>
              </a:solidFill>
            </a:endParaRPr>
          </a:p>
        </p:txBody>
      </p:sp>
      <p:sp>
        <p:nvSpPr>
          <p:cNvPr id="3" name="Text Placeholder 2"/>
          <p:cNvSpPr>
            <a:spLocks noGrp="1"/>
          </p:cNvSpPr>
          <p:nvPr>
            <p:ph type="body" idx="4294967295"/>
          </p:nvPr>
        </p:nvSpPr>
        <p:spPr>
          <a:xfrm>
            <a:off x="914400" y="5624513"/>
            <a:ext cx="7269163" cy="420687"/>
          </a:xfrm>
        </p:spPr>
        <p:txBody>
          <a:bodyPr>
            <a:normAutofit fontScale="77500" lnSpcReduction="20000"/>
          </a:bodyPr>
          <a:lstStyle/>
          <a:p>
            <a:r>
              <a:rPr lang="en-US" dirty="0" smtClean="0"/>
              <a:t>Mainframe Technology</a:t>
            </a:r>
            <a:endParaRPr lang="en-US" dirty="0"/>
          </a:p>
        </p:txBody>
      </p:sp>
      <p:pic>
        <p:nvPicPr>
          <p:cNvPr id="3074" name="Picture 2" descr="C:\Users\dog2\Desktop\r33324m.jpg"/>
          <p:cNvPicPr>
            <a:picLocks noChangeAspect="1" noChangeArrowheads="1"/>
          </p:cNvPicPr>
          <p:nvPr/>
        </p:nvPicPr>
        <p:blipFill>
          <a:blip r:embed="rId2" cstate="print"/>
          <a:srcRect/>
          <a:stretch>
            <a:fillRect/>
          </a:stretch>
        </p:blipFill>
        <p:spPr bwMode="auto">
          <a:xfrm>
            <a:off x="1828800" y="533400"/>
            <a:ext cx="5791200" cy="40365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rPr>
              <a:t>QR Codes</a:t>
            </a:r>
            <a:endParaRPr lang="en-US" dirty="0">
              <a:solidFill>
                <a:schemeClr val="accent6">
                  <a:lumMod val="50000"/>
                </a:schemeClr>
              </a:solidFill>
            </a:endParaRPr>
          </a:p>
        </p:txBody>
      </p:sp>
      <p:sp>
        <p:nvSpPr>
          <p:cNvPr id="3" name="Text Placeholder 2"/>
          <p:cNvSpPr>
            <a:spLocks noGrp="1"/>
          </p:cNvSpPr>
          <p:nvPr>
            <p:ph type="body" sz="half" idx="2"/>
          </p:nvPr>
        </p:nvSpPr>
        <p:spPr/>
        <p:txBody>
          <a:bodyPr>
            <a:normAutofit/>
          </a:bodyPr>
          <a:lstStyle/>
          <a:p>
            <a:r>
              <a:rPr lang="en-US" sz="2000" dirty="0" smtClean="0"/>
              <a:t>A QR Code is a two dimensional bar code which when scanned using your camera phone enables you to access some pre-written content or complete a task.</a:t>
            </a:r>
            <a:endParaRPr lang="en-US" sz="2000" dirty="0"/>
          </a:p>
        </p:txBody>
      </p:sp>
      <p:pic>
        <p:nvPicPr>
          <p:cNvPr id="7172" name="Picture 4" descr="C:\Users\dog2\Desktop\digitalsandbox qr code.png"/>
          <p:cNvPicPr>
            <a:picLocks noChangeAspect="1" noChangeArrowheads="1"/>
          </p:cNvPicPr>
          <p:nvPr/>
        </p:nvPicPr>
        <p:blipFill>
          <a:blip r:embed="rId2" cstate="print"/>
          <a:srcRect/>
          <a:stretch>
            <a:fillRect/>
          </a:stretch>
        </p:blipFill>
        <p:spPr bwMode="auto">
          <a:xfrm>
            <a:off x="1295400" y="914400"/>
            <a:ext cx="4038600" cy="40386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6">
                    <a:lumMod val="50000"/>
                  </a:schemeClr>
                </a:solidFill>
              </a:rPr>
              <a:t>How Can You Create a Shared Environment with QR Codes</a:t>
            </a:r>
            <a:endParaRPr lang="en-US" dirty="0">
              <a:solidFill>
                <a:schemeClr val="accent6">
                  <a:lumMod val="50000"/>
                </a:schemeClr>
              </a:solidFill>
            </a:endParaRPr>
          </a:p>
        </p:txBody>
      </p:sp>
      <p:sp>
        <p:nvSpPr>
          <p:cNvPr id="3" name="Text Placeholder 2"/>
          <p:cNvSpPr>
            <a:spLocks noGrp="1"/>
          </p:cNvSpPr>
          <p:nvPr>
            <p:ph type="body" sz="half" idx="2"/>
          </p:nvPr>
        </p:nvSpPr>
        <p:spPr/>
        <p:txBody>
          <a:bodyPr>
            <a:normAutofit/>
          </a:bodyPr>
          <a:lstStyle/>
          <a:p>
            <a:r>
              <a:rPr lang="en-US" sz="2400" dirty="0" smtClean="0"/>
              <a:t>A QR could be a facilitator to reading some text, accessing a web site or sending a text message or an email. </a:t>
            </a:r>
            <a:endParaRPr lang="en-US" sz="2400" dirty="0"/>
          </a:p>
        </p:txBody>
      </p:sp>
      <p:pic>
        <p:nvPicPr>
          <p:cNvPr id="5" name="Black &amp; White and Scanned All Over.wmv">
            <a:hlinkClick r:id="" action="ppaction://media"/>
          </p:cNvPr>
          <p:cNvPicPr>
            <a:picLocks noRot="1" noChangeAspect="1"/>
          </p:cNvPicPr>
          <p:nvPr>
            <a:videoFile r:link="rId1"/>
          </p:nvPr>
        </p:nvPicPr>
        <p:blipFill>
          <a:blip r:embed="rId3" cstate="print"/>
          <a:stretch>
            <a:fillRect/>
          </a:stretch>
        </p:blipFill>
        <p:spPr>
          <a:xfrm>
            <a:off x="685800" y="457200"/>
            <a:ext cx="5562600" cy="432435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dog2\Desktop\digitalsandbox qr code.png">
            <a:hlinkClick r:id="rId2"/>
          </p:cNvPr>
          <p:cNvPicPr>
            <a:picLocks noChangeAspect="1" noChangeArrowheads="1"/>
          </p:cNvPicPr>
          <p:nvPr/>
        </p:nvPicPr>
        <p:blipFill>
          <a:blip r:embed="rId3" cstate="print"/>
          <a:srcRect/>
          <a:stretch>
            <a:fillRect/>
          </a:stretch>
        </p:blipFill>
        <p:spPr bwMode="auto">
          <a:xfrm>
            <a:off x="2438400" y="1447800"/>
            <a:ext cx="4038600" cy="4038600"/>
          </a:xfrm>
          <a:prstGeom prst="rect">
            <a:avLst/>
          </a:prstGeom>
          <a:noFill/>
        </p:spPr>
      </p:pic>
      <p:sp>
        <p:nvSpPr>
          <p:cNvPr id="3" name="TextBox 2"/>
          <p:cNvSpPr txBox="1"/>
          <p:nvPr/>
        </p:nvSpPr>
        <p:spPr>
          <a:xfrm>
            <a:off x="304800" y="914400"/>
            <a:ext cx="8534400" cy="523220"/>
          </a:xfrm>
          <a:prstGeom prst="rect">
            <a:avLst/>
          </a:prstGeom>
          <a:noFill/>
        </p:spPr>
        <p:txBody>
          <a:bodyPr wrap="square" rtlCol="0">
            <a:spAutoFit/>
          </a:bodyPr>
          <a:lstStyle/>
          <a:p>
            <a:pPr algn="ctr"/>
            <a:r>
              <a:rPr lang="en-US" sz="2800" dirty="0" smtClean="0"/>
              <a:t>Using the QR Code Generator</a:t>
            </a:r>
            <a:endParaRPr lang="en-US" sz="28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5715000"/>
            <a:ext cx="8183562" cy="517525"/>
          </a:xfrm>
        </p:spPr>
        <p:txBody>
          <a:bodyPr>
            <a:noAutofit/>
          </a:bodyPr>
          <a:lstStyle/>
          <a:p>
            <a:r>
              <a:rPr lang="en-US" sz="2400" dirty="0" smtClean="0">
                <a:ln w="1905"/>
                <a:solidFill>
                  <a:schemeClr val="accent6"/>
                </a:solidFill>
                <a:effectLst>
                  <a:innerShdw blurRad="69850" dist="43180" dir="5400000">
                    <a:srgbClr val="000000">
                      <a:alpha val="65000"/>
                    </a:srgbClr>
                  </a:innerShdw>
                </a:effectLst>
              </a:rPr>
              <a:t>Sharing Digital Content with Web 2.0 Tools</a:t>
            </a:r>
            <a:endParaRPr lang="en-US" sz="2400" dirty="0">
              <a:ln w="1905"/>
              <a:solidFill>
                <a:schemeClr val="accent6"/>
              </a:solidFill>
              <a:effectLst>
                <a:innerShdw blurRad="69850" dist="43180" dir="5400000">
                  <a:srgbClr val="000000">
                    <a:alpha val="65000"/>
                  </a:srgbClr>
                </a:innerShdw>
              </a:effectLst>
            </a:endParaRPr>
          </a:p>
        </p:txBody>
      </p:sp>
      <p:pic>
        <p:nvPicPr>
          <p:cNvPr id="2050" name="Picture 2" descr="C:\Users\dog2\Desktop\Web-20-Collage-v2-by-nickrate.jpg"/>
          <p:cNvPicPr>
            <a:picLocks noChangeAspect="1" noChangeArrowheads="1"/>
          </p:cNvPicPr>
          <p:nvPr/>
        </p:nvPicPr>
        <p:blipFill>
          <a:blip r:embed="rId2" cstate="print"/>
          <a:srcRect/>
          <a:stretch>
            <a:fillRect/>
          </a:stretch>
        </p:blipFill>
        <p:spPr bwMode="auto">
          <a:xfrm>
            <a:off x="685800" y="685800"/>
            <a:ext cx="7772400" cy="497205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n w="1905"/>
                <a:solidFill>
                  <a:schemeClr val="accent6">
                    <a:lumMod val="50000"/>
                  </a:schemeClr>
                </a:solidFill>
                <a:effectLst>
                  <a:innerShdw blurRad="69850" dist="43180" dir="5400000">
                    <a:srgbClr val="000000">
                      <a:alpha val="65000"/>
                    </a:srgbClr>
                  </a:innerShdw>
                </a:effectLst>
              </a:rPr>
              <a:t>Learn how to build Google Sites</a:t>
            </a:r>
            <a:endParaRPr lang="en-US" sz="3200" b="1" dirty="0">
              <a:ln w="1905"/>
              <a:solidFill>
                <a:schemeClr val="accent6">
                  <a:lumMod val="50000"/>
                </a:schemeClr>
              </a:solidFill>
              <a:effectLst>
                <a:innerShdw blurRad="69850" dist="43180" dir="5400000">
                  <a:srgbClr val="000000">
                    <a:alpha val="65000"/>
                  </a:srgbClr>
                </a:innerShdw>
              </a:effectLst>
            </a:endParaRPr>
          </a:p>
        </p:txBody>
      </p:sp>
      <p:sp>
        <p:nvSpPr>
          <p:cNvPr id="3" name="Text Placeholder 2"/>
          <p:cNvSpPr>
            <a:spLocks noGrp="1"/>
          </p:cNvSpPr>
          <p:nvPr>
            <p:ph type="body" idx="1"/>
          </p:nvPr>
        </p:nvSpPr>
        <p:spPr/>
        <p:txBody>
          <a:bodyPr>
            <a:normAutofit/>
          </a:bodyPr>
          <a:lstStyle/>
          <a:p>
            <a:r>
              <a:rPr lang="en-US" sz="2400" b="1" dirty="0" smtClean="0">
                <a:solidFill>
                  <a:schemeClr val="accent6">
                    <a:lumMod val="50000"/>
                  </a:schemeClr>
                </a:solidFill>
              </a:rPr>
              <a:t>and Google Docs for your classroom.</a:t>
            </a:r>
            <a:endParaRPr lang="en-US" sz="2400" dirty="0">
              <a:solidFill>
                <a:schemeClr val="accent6">
                  <a:lumMod val="50000"/>
                </a:schemeClr>
              </a:solidFill>
            </a:endParaRPr>
          </a:p>
        </p:txBody>
      </p:sp>
      <p:pic>
        <p:nvPicPr>
          <p:cNvPr id="1026" name="Picture 2" descr="C:\Users\dog2\Desktop\google_docs_banner.jpg">
            <a:hlinkClick r:id="rId2"/>
          </p:cNvPr>
          <p:cNvPicPr>
            <a:picLocks noChangeAspect="1" noChangeArrowheads="1"/>
          </p:cNvPicPr>
          <p:nvPr/>
        </p:nvPicPr>
        <p:blipFill>
          <a:blip r:embed="rId3" cstate="print"/>
          <a:srcRect/>
          <a:stretch>
            <a:fillRect/>
          </a:stretch>
        </p:blipFill>
        <p:spPr bwMode="auto">
          <a:xfrm>
            <a:off x="457201" y="457200"/>
            <a:ext cx="8229599" cy="4267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a:xfrm>
            <a:off x="1295400" y="685800"/>
            <a:ext cx="1524000" cy="1015663"/>
          </a:xfrm>
          <a:prstGeom prst="rect">
            <a:avLst/>
          </a:prstGeom>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2000" dirty="0" smtClean="0">
                <a:solidFill>
                  <a:schemeClr val="tx1"/>
                </a:solidFill>
              </a:rPr>
              <a:t>Create Classroom Sites</a:t>
            </a:r>
            <a:endParaRPr lang="en-US" sz="2000" dirty="0">
              <a:solidFill>
                <a:schemeClr val="tx1"/>
              </a:solidFill>
            </a:endParaRPr>
          </a:p>
        </p:txBody>
      </p:sp>
      <p:sp>
        <p:nvSpPr>
          <p:cNvPr id="6" name="TextBox 5"/>
          <p:cNvSpPr txBox="1"/>
          <p:nvPr/>
        </p:nvSpPr>
        <p:spPr>
          <a:xfrm>
            <a:off x="1143000" y="4114800"/>
            <a:ext cx="7086600" cy="338554"/>
          </a:xfrm>
          <a:prstGeom prst="rect">
            <a:avLst/>
          </a:prstGeom>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1600" i="1" dirty="0" smtClean="0">
                <a:solidFill>
                  <a:schemeClr val="tx1">
                    <a:lumMod val="95000"/>
                    <a:lumOff val="5000"/>
                  </a:schemeClr>
                </a:solidFill>
              </a:rPr>
              <a:t>use guides to learn how to create docs and sites for your classes</a:t>
            </a:r>
            <a:endParaRPr lang="en-US" sz="1600" i="1"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dog2\Desktop\PLN.jpg">
            <a:hlinkClick r:id="rId3"/>
          </p:cNvPr>
          <p:cNvPicPr>
            <a:picLocks noChangeAspect="1" noChangeArrowheads="1"/>
          </p:cNvPicPr>
          <p:nvPr/>
        </p:nvPicPr>
        <p:blipFill>
          <a:blip r:embed="rId4" cstate="print"/>
          <a:srcRect/>
          <a:stretch>
            <a:fillRect/>
          </a:stretch>
        </p:blipFill>
        <p:spPr bwMode="auto">
          <a:xfrm>
            <a:off x="1066800" y="685800"/>
            <a:ext cx="4350151" cy="4191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 Placeholder 6"/>
          <p:cNvSpPr>
            <a:spLocks noGrp="1"/>
          </p:cNvSpPr>
          <p:nvPr>
            <p:ph type="body" sz="half" idx="2"/>
          </p:nvPr>
        </p:nvSpPr>
        <p:spPr>
          <a:xfrm>
            <a:off x="6400800" y="457200"/>
            <a:ext cx="2468880" cy="5638800"/>
          </a:xfrm>
        </p:spPr>
        <p:txBody>
          <a:bodyPr>
            <a:normAutofit/>
          </a:bodyPr>
          <a:lstStyle/>
          <a:p>
            <a:r>
              <a:rPr lang="en-US" sz="2600" dirty="0" smtClean="0">
                <a:solidFill>
                  <a:schemeClr val="bg1"/>
                </a:solidFill>
              </a:rPr>
              <a:t>Serves as an Assembly Dashboard for Bookmarking Frequently Used Web2.0 Tools </a:t>
            </a:r>
          </a:p>
          <a:p>
            <a:endParaRPr lang="en-US" sz="3200" dirty="0" smtClean="0">
              <a:solidFill>
                <a:schemeClr val="bg1"/>
              </a:solidFill>
            </a:endParaRPr>
          </a:p>
          <a:p>
            <a:endParaRPr lang="en-US" sz="3200" dirty="0">
              <a:solidFill>
                <a:schemeClr val="bg1"/>
              </a:solidFill>
            </a:endParaRPr>
          </a:p>
        </p:txBody>
      </p:sp>
      <p:pic>
        <p:nvPicPr>
          <p:cNvPr id="16386" name="Picture 2" descr="C:\Users\dog2\Desktop\greekwords.jpg"/>
          <p:cNvPicPr>
            <a:picLocks noChangeAspect="1" noChangeArrowheads="1"/>
          </p:cNvPicPr>
          <p:nvPr/>
        </p:nvPicPr>
        <p:blipFill>
          <a:blip r:embed="rId5" cstate="print"/>
          <a:srcRect/>
          <a:stretch>
            <a:fillRect/>
          </a:stretch>
        </p:blipFill>
        <p:spPr bwMode="auto">
          <a:xfrm>
            <a:off x="6781800" y="4876800"/>
            <a:ext cx="990600" cy="1485900"/>
          </a:xfrm>
          <a:prstGeom prst="rect">
            <a:avLst/>
          </a:prstGeom>
          <a:ln>
            <a:noFill/>
          </a:ln>
          <a:effectLst>
            <a:softEdge rad="112500"/>
          </a:effectLst>
        </p:spPr>
      </p:pic>
      <p:sp>
        <p:nvSpPr>
          <p:cNvPr id="2" name="TextBox 1"/>
          <p:cNvSpPr txBox="1"/>
          <p:nvPr/>
        </p:nvSpPr>
        <p:spPr>
          <a:xfrm>
            <a:off x="609600" y="5105400"/>
            <a:ext cx="6477000" cy="1077218"/>
          </a:xfrm>
          <a:prstGeom prst="rect">
            <a:avLst/>
          </a:prstGeom>
          <a:noFill/>
        </p:spPr>
        <p:txBody>
          <a:bodyPr wrap="square" rtlCol="0">
            <a:spAutoFit/>
          </a:bodyPr>
          <a:lstStyle/>
          <a:p>
            <a:r>
              <a:rPr lang="en-US" sz="3200" b="1" dirty="0" smtClean="0">
                <a:ln w="1905"/>
                <a:solidFill>
                  <a:schemeClr val="accent6">
                    <a:lumMod val="50000"/>
                  </a:schemeClr>
                </a:solidFill>
                <a:effectLst>
                  <a:innerShdw blurRad="69850" dist="43180" dir="5400000">
                    <a:srgbClr val="000000">
                      <a:alpha val="65000"/>
                    </a:srgbClr>
                  </a:innerShdw>
                </a:effectLst>
              </a:rPr>
              <a:t>Symbaloo’ is a Greek Verb Meaning Assembling</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C:\Users\dog2\Desktop\toolbox.gif"/>
          <p:cNvPicPr>
            <a:picLocks noChangeAspect="1" noChangeArrowheads="1"/>
          </p:cNvPicPr>
          <p:nvPr/>
        </p:nvPicPr>
        <p:blipFill>
          <a:blip r:embed="rId3" cstate="print"/>
          <a:srcRect/>
          <a:stretch>
            <a:fillRect/>
          </a:stretch>
        </p:blipFill>
        <p:spPr bwMode="auto">
          <a:xfrm>
            <a:off x="685800" y="1295400"/>
            <a:ext cx="5482329" cy="4648200"/>
          </a:xfrm>
          <a:prstGeom prst="rect">
            <a:avLst/>
          </a:prstGeom>
          <a:ln>
            <a:noFill/>
          </a:ln>
          <a:effectLst>
            <a:softEdge rad="112500"/>
          </a:effectLst>
        </p:spPr>
      </p:pic>
      <p:sp>
        <p:nvSpPr>
          <p:cNvPr id="7" name="Text Placeholder 6"/>
          <p:cNvSpPr>
            <a:spLocks noGrp="1"/>
          </p:cNvSpPr>
          <p:nvPr>
            <p:ph type="body" sz="half" idx="2"/>
          </p:nvPr>
        </p:nvSpPr>
        <p:spPr/>
        <p:txBody>
          <a:bodyPr>
            <a:normAutofit/>
          </a:bodyPr>
          <a:lstStyle/>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“as a carpenter would keep their tools in a tool box” </a:t>
            </a:r>
          </a:p>
          <a:p>
            <a:endParaRPr lang="en-US" dirty="0"/>
          </a:p>
        </p:txBody>
      </p:sp>
      <p:sp>
        <p:nvSpPr>
          <p:cNvPr id="6" name="TextBox 5"/>
          <p:cNvSpPr txBox="1"/>
          <p:nvPr/>
        </p:nvSpPr>
        <p:spPr>
          <a:xfrm>
            <a:off x="609600" y="685800"/>
            <a:ext cx="5626861" cy="523220"/>
          </a:xfrm>
          <a:prstGeom prst="rect">
            <a:avLst/>
          </a:prstGeom>
          <a:noFill/>
        </p:spPr>
        <p:txBody>
          <a:bodyPr wrap="none" rtlCol="0">
            <a:spAutoFit/>
          </a:bodyPr>
          <a:lstStyle/>
          <a:p>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Personalize Web 2.0 Tools </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5362" name="Picture 2" descr="C:\Users\dog2\Desktop\212159782_9adee5b425.jpg"/>
          <p:cNvPicPr>
            <a:picLocks noChangeAspect="1" noChangeArrowheads="1"/>
          </p:cNvPicPr>
          <p:nvPr/>
        </p:nvPicPr>
        <p:blipFill>
          <a:blip r:embed="rId4" cstate="print"/>
          <a:srcRect/>
          <a:stretch>
            <a:fillRect/>
          </a:stretch>
        </p:blipFill>
        <p:spPr bwMode="auto">
          <a:xfrm>
            <a:off x="6477000" y="4800600"/>
            <a:ext cx="2237399" cy="12954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8534400" cy="1231106"/>
          </a:xfrm>
          <a:prstGeom prst="rect">
            <a:avLst/>
          </a:prstGeom>
          <a:noFill/>
        </p:spPr>
        <p:txBody>
          <a:bodyPr wrap="square" rtlCol="0">
            <a:spAutoFit/>
          </a:bodyPr>
          <a:lstStyle/>
          <a:p>
            <a:pPr algn="ctr"/>
            <a:r>
              <a:rPr lang="en-US" sz="2800" b="1" dirty="0" smtClean="0">
                <a:ln w="1905"/>
                <a:solidFill>
                  <a:schemeClr val="accent6">
                    <a:lumMod val="50000"/>
                  </a:schemeClr>
                </a:solidFill>
                <a:effectLst>
                  <a:innerShdw blurRad="69850" dist="43180" dir="5400000">
                    <a:srgbClr val="000000">
                      <a:alpha val="65000"/>
                    </a:srgbClr>
                  </a:innerShdw>
                </a:effectLst>
              </a:rPr>
              <a:t>Tabs can be Created </a:t>
            </a:r>
          </a:p>
          <a:p>
            <a:pPr algn="ctr"/>
            <a:r>
              <a:rPr lang="en-US" sz="2800" b="1" dirty="0" smtClean="0">
                <a:ln w="1905"/>
                <a:solidFill>
                  <a:schemeClr val="accent6">
                    <a:lumMod val="50000"/>
                  </a:schemeClr>
                </a:solidFill>
                <a:effectLst>
                  <a:innerShdw blurRad="69850" dist="43180" dir="5400000">
                    <a:srgbClr val="000000">
                      <a:alpha val="65000"/>
                    </a:srgbClr>
                  </a:innerShdw>
                </a:effectLst>
              </a:rPr>
              <a:t>to Formulate Sub Categories</a:t>
            </a:r>
          </a:p>
          <a:p>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TextBox 3"/>
          <p:cNvSpPr txBox="1"/>
          <p:nvPr/>
        </p:nvSpPr>
        <p:spPr>
          <a:xfrm>
            <a:off x="685800" y="4800600"/>
            <a:ext cx="7620000" cy="1384995"/>
          </a:xfrm>
          <a:prstGeom prst="rect">
            <a:avLst/>
          </a:prstGeom>
          <a:noFill/>
        </p:spPr>
        <p:txBody>
          <a:bodyPr wrap="square" rtlCol="0">
            <a:spAutoFit/>
          </a:bodyPr>
          <a:lstStyle/>
          <a:p>
            <a:pPr algn="ctr"/>
            <a:r>
              <a:rPr lang="en-US" sz="2800" b="1" i="1" dirty="0" smtClean="0">
                <a:ln w="1905"/>
                <a:solidFill>
                  <a:schemeClr val="accent6">
                    <a:lumMod val="50000"/>
                  </a:schemeClr>
                </a:solidFill>
                <a:effectLst>
                  <a:innerShdw blurRad="69850" dist="43180" dir="5400000">
                    <a:srgbClr val="000000">
                      <a:alpha val="65000"/>
                    </a:srgbClr>
                  </a:innerShdw>
                </a:effectLst>
              </a:rPr>
              <a:t>that can include frequently used sites for mixing content, storing content or generating content</a:t>
            </a:r>
            <a:endParaRPr lang="en-US" sz="2800" b="1" i="1" dirty="0">
              <a:ln w="1905"/>
              <a:solidFill>
                <a:schemeClr val="accent6">
                  <a:lumMod val="50000"/>
                </a:schemeClr>
              </a:solidFill>
              <a:effectLst>
                <a:innerShdw blurRad="69850" dist="43180" dir="5400000">
                  <a:srgbClr val="000000">
                    <a:alpha val="65000"/>
                  </a:srgbClr>
                </a:innerShdw>
              </a:effectLst>
            </a:endParaRPr>
          </a:p>
        </p:txBody>
      </p:sp>
      <p:pic>
        <p:nvPicPr>
          <p:cNvPr id="3073" name="Picture 1" descr="C:\Users\dog2\Desktop\tabs.png"/>
          <p:cNvPicPr>
            <a:picLocks noChangeAspect="1" noChangeArrowheads="1"/>
          </p:cNvPicPr>
          <p:nvPr/>
        </p:nvPicPr>
        <p:blipFill>
          <a:blip r:embed="rId3" cstate="print"/>
          <a:srcRect/>
          <a:stretch>
            <a:fillRect/>
          </a:stretch>
        </p:blipFill>
        <p:spPr bwMode="auto">
          <a:xfrm>
            <a:off x="533400" y="1447800"/>
            <a:ext cx="8001000" cy="304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C:\Users\dog2\Desktop\ani-dog.gif"/>
          <p:cNvPicPr>
            <a:picLocks noChangeAspect="1" noChangeArrowheads="1" noCrop="1"/>
          </p:cNvPicPr>
          <p:nvPr/>
        </p:nvPicPr>
        <p:blipFill>
          <a:blip r:embed="rId3" cstate="print"/>
          <a:srcRect/>
          <a:stretch>
            <a:fillRect/>
          </a:stretch>
        </p:blipFill>
        <p:spPr bwMode="auto">
          <a:xfrm>
            <a:off x="513348" y="533400"/>
            <a:ext cx="8141368" cy="5334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extBox 1"/>
          <p:cNvSpPr txBox="1"/>
          <p:nvPr/>
        </p:nvSpPr>
        <p:spPr>
          <a:xfrm>
            <a:off x="762000" y="5181600"/>
            <a:ext cx="7696200" cy="1077218"/>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Can Serve as an Assignment Marker </a:t>
            </a:r>
          </a:p>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for Created Content.</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685800"/>
            <a:ext cx="8534400" cy="1446550"/>
          </a:xfrm>
          <a:prstGeom prst="rect">
            <a:avLst/>
          </a:prstGeom>
          <a:noFill/>
        </p:spPr>
        <p:txBody>
          <a:bodyPr wrap="square" rtlCol="0">
            <a:spAutoFit/>
          </a:bodyPr>
          <a:lstStyle/>
          <a:p>
            <a:pPr algn="ctr"/>
            <a:r>
              <a:rPr lang="en-US" sz="2800" b="1" dirty="0" smtClean="0">
                <a:ln w="1905"/>
                <a:solidFill>
                  <a:schemeClr val="accent6">
                    <a:lumMod val="50000"/>
                  </a:schemeClr>
                </a:solidFill>
                <a:effectLst>
                  <a:innerShdw blurRad="69850" dist="43180" dir="5400000">
                    <a:srgbClr val="000000">
                      <a:alpha val="65000"/>
                    </a:srgbClr>
                  </a:innerShdw>
                </a:effectLst>
              </a:rPr>
              <a:t>Serves As A Tool For </a:t>
            </a:r>
          </a:p>
          <a:p>
            <a:pPr algn="ctr"/>
            <a:r>
              <a:rPr lang="en-US" sz="2800" b="1" dirty="0" smtClean="0">
                <a:ln w="1905"/>
                <a:solidFill>
                  <a:schemeClr val="accent6">
                    <a:lumMod val="50000"/>
                  </a:schemeClr>
                </a:solidFill>
                <a:effectLst>
                  <a:innerShdw blurRad="69850" dist="43180" dir="5400000">
                    <a:srgbClr val="000000">
                      <a:alpha val="65000"/>
                    </a:srgbClr>
                  </a:innerShdw>
                </a:effectLst>
              </a:rPr>
              <a:t>Helping Students Stay Organized </a:t>
            </a:r>
          </a:p>
          <a:p>
            <a:pPr algn="ctr"/>
            <a:endParaRPr lang="en-US" sz="3200" b="1" dirty="0">
              <a:ln w="1905"/>
              <a:solidFill>
                <a:schemeClr val="accent6">
                  <a:lumMod val="75000"/>
                </a:schemeClr>
              </a:solidFill>
              <a:effectLst>
                <a:innerShdw blurRad="69850" dist="43180" dir="5400000">
                  <a:srgbClr val="000000">
                    <a:alpha val="65000"/>
                  </a:srgbClr>
                </a:innerShdw>
              </a:effectLst>
            </a:endParaRPr>
          </a:p>
        </p:txBody>
      </p:sp>
      <p:pic>
        <p:nvPicPr>
          <p:cNvPr id="1028" name="Picture 4" descr="C:\Users\dog2\Desktop\Organized.png"/>
          <p:cNvPicPr>
            <a:picLocks noChangeAspect="1" noChangeArrowheads="1"/>
          </p:cNvPicPr>
          <p:nvPr/>
        </p:nvPicPr>
        <p:blipFill>
          <a:blip r:embed="rId3" cstate="print"/>
          <a:srcRect/>
          <a:stretch>
            <a:fillRect/>
          </a:stretch>
        </p:blipFill>
        <p:spPr bwMode="auto">
          <a:xfrm>
            <a:off x="990600" y="1828800"/>
            <a:ext cx="7086600" cy="41929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4876800"/>
            <a:ext cx="8183563" cy="676275"/>
          </a:xfrm>
        </p:spPr>
        <p:txBody>
          <a:bodyPr/>
          <a:lstStyle/>
          <a:p>
            <a:r>
              <a:rPr lang="en-US" dirty="0" smtClean="0">
                <a:solidFill>
                  <a:schemeClr val="accent6">
                    <a:lumMod val="50000"/>
                  </a:schemeClr>
                </a:solidFill>
              </a:rPr>
              <a:t>My First Computer</a:t>
            </a:r>
            <a:endParaRPr lang="en-US" dirty="0">
              <a:solidFill>
                <a:schemeClr val="accent6">
                  <a:lumMod val="50000"/>
                </a:schemeClr>
              </a:solidFill>
            </a:endParaRPr>
          </a:p>
        </p:txBody>
      </p:sp>
      <p:sp>
        <p:nvSpPr>
          <p:cNvPr id="3" name="Text Placeholder 2"/>
          <p:cNvSpPr>
            <a:spLocks noGrp="1"/>
          </p:cNvSpPr>
          <p:nvPr>
            <p:ph type="body" idx="4294967295"/>
          </p:nvPr>
        </p:nvSpPr>
        <p:spPr>
          <a:xfrm>
            <a:off x="914400" y="5624513"/>
            <a:ext cx="7269163" cy="420687"/>
          </a:xfrm>
        </p:spPr>
        <p:txBody>
          <a:bodyPr>
            <a:normAutofit fontScale="77500" lnSpcReduction="20000"/>
          </a:bodyPr>
          <a:lstStyle/>
          <a:p>
            <a:r>
              <a:rPr lang="en-US" dirty="0" smtClean="0"/>
              <a:t>Apple II</a:t>
            </a:r>
            <a:endParaRPr lang="en-US" dirty="0"/>
          </a:p>
        </p:txBody>
      </p:sp>
      <p:pic>
        <p:nvPicPr>
          <p:cNvPr id="4098" name="Picture 2" descr="C:\Users\dog2\Desktop\appleii-system.jpg"/>
          <p:cNvPicPr>
            <a:picLocks noChangeAspect="1" noChangeArrowheads="1"/>
          </p:cNvPicPr>
          <p:nvPr/>
        </p:nvPicPr>
        <p:blipFill>
          <a:blip r:embed="rId2" cstate="print"/>
          <a:srcRect/>
          <a:stretch>
            <a:fillRect/>
          </a:stretch>
        </p:blipFill>
        <p:spPr bwMode="auto">
          <a:xfrm>
            <a:off x="1752600" y="533400"/>
            <a:ext cx="5912223" cy="402031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dog2\Desktop\Symbaloo.png">
            <a:hlinkClick r:id="rId3"/>
          </p:cNvPr>
          <p:cNvPicPr>
            <a:picLocks noChangeAspect="1" noChangeArrowheads="1"/>
          </p:cNvPicPr>
          <p:nvPr/>
        </p:nvPicPr>
        <p:blipFill>
          <a:blip r:embed="rId4" cstate="print"/>
          <a:srcRect/>
          <a:stretch>
            <a:fillRect/>
          </a:stretch>
        </p:blipFill>
        <p:spPr bwMode="auto">
          <a:xfrm>
            <a:off x="685800" y="457200"/>
            <a:ext cx="7848600" cy="58864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2"/>
          <p:cNvSpPr txBox="1"/>
          <p:nvPr/>
        </p:nvSpPr>
        <p:spPr>
          <a:xfrm>
            <a:off x="3581400" y="3352800"/>
            <a:ext cx="2013052" cy="369332"/>
          </a:xfrm>
          <a:prstGeom prst="rect">
            <a:avLst/>
          </a:prstGeom>
          <a:noFill/>
        </p:spPr>
        <p:txBody>
          <a:bodyPr wrap="none" rtlCol="0">
            <a:spAutoFit/>
          </a:bodyPr>
          <a:lstStyle/>
          <a:p>
            <a:r>
              <a:rPr lang="en-US" dirty="0" smtClean="0"/>
              <a:t>Digital Sandbox</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odaysMeet.png">
            <a:hlinkClick r:id="rId3"/>
          </p:cNvPr>
          <p:cNvPicPr>
            <a:picLocks noChangeAspect="1"/>
          </p:cNvPicPr>
          <p:nvPr/>
        </p:nvPicPr>
        <p:blipFill>
          <a:blip r:embed="rId4" cstate="print"/>
          <a:stretch>
            <a:fillRect/>
          </a:stretch>
        </p:blipFill>
        <p:spPr>
          <a:xfrm>
            <a:off x="2438400" y="609600"/>
            <a:ext cx="4419600" cy="609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ectangle 6"/>
          <p:cNvSpPr/>
          <p:nvPr/>
        </p:nvSpPr>
        <p:spPr>
          <a:xfrm>
            <a:off x="533400" y="5486400"/>
            <a:ext cx="7696200" cy="830997"/>
          </a:xfrm>
          <a:prstGeom prst="rect">
            <a:avLst/>
          </a:prstGeom>
        </p:spPr>
        <p:txBody>
          <a:bodyPr wrap="square">
            <a:spAutoFit/>
          </a:bodyPr>
          <a:lstStyle/>
          <a:p>
            <a:pPr algn="ct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To ask questions about today's presentation go to </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8" name="Todays Meet.wmv">
            <a:hlinkClick r:id="" action="ppaction://media"/>
          </p:cNvPr>
          <p:cNvPicPr>
            <a:picLocks noRot="1" noChangeAspect="1"/>
          </p:cNvPicPr>
          <p:nvPr>
            <a:videoFile r:link="rId1"/>
          </p:nvPr>
        </p:nvPicPr>
        <p:blipFill>
          <a:blip r:embed="rId5" cstate="print"/>
          <a:stretch>
            <a:fillRect/>
          </a:stretch>
        </p:blipFill>
        <p:spPr>
          <a:xfrm>
            <a:off x="685800" y="1447800"/>
            <a:ext cx="7772400" cy="38862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828800"/>
            <a:ext cx="5105400" cy="3539430"/>
          </a:xfrm>
          <a:prstGeom prst="rect">
            <a:avLst/>
          </a:prstGeom>
        </p:spPr>
        <p:txBody>
          <a:bodyPr wrap="square">
            <a:spAutoFit/>
          </a:bodyPr>
          <a:lstStyle/>
          <a:p>
            <a:r>
              <a:rPr lang="en-US" sz="3200" b="1" dirty="0" smtClean="0">
                <a:ln w="1905"/>
                <a:solidFill>
                  <a:schemeClr val="accent6">
                    <a:lumMod val="75000"/>
                  </a:schemeClr>
                </a:solidFill>
                <a:effectLst>
                  <a:innerShdw blurRad="69850" dist="43180" dir="5400000">
                    <a:srgbClr val="000000">
                      <a:alpha val="65000"/>
                    </a:srgbClr>
                  </a:innerShdw>
                </a:effectLst>
              </a:rPr>
              <a:t>A backchannel is a location for all the background comments, questions and noise that are not part of the lesson/presentation.</a:t>
            </a:r>
            <a:endParaRPr lang="en-US" sz="3200" b="1" dirty="0">
              <a:ln w="1905"/>
              <a:solidFill>
                <a:schemeClr val="accent6">
                  <a:lumMod val="75000"/>
                </a:schemeClr>
              </a:solidFill>
              <a:effectLst>
                <a:innerShdw blurRad="69850" dist="43180" dir="5400000">
                  <a:srgbClr val="000000">
                    <a:alpha val="65000"/>
                  </a:srgbClr>
                </a:innerShdw>
              </a:effectLst>
            </a:endParaRPr>
          </a:p>
        </p:txBody>
      </p:sp>
      <p:pic>
        <p:nvPicPr>
          <p:cNvPr id="1026" name="Picture 2" descr="C:\Users\dog2\Desktop\5493257446_878905bdab.jpg"/>
          <p:cNvPicPr>
            <a:picLocks noChangeAspect="1" noChangeArrowheads="1"/>
          </p:cNvPicPr>
          <p:nvPr/>
        </p:nvPicPr>
        <p:blipFill>
          <a:blip r:embed="rId3" cstate="print"/>
          <a:srcRect/>
          <a:stretch>
            <a:fillRect/>
          </a:stretch>
        </p:blipFill>
        <p:spPr bwMode="auto">
          <a:xfrm>
            <a:off x="5562600" y="1447800"/>
            <a:ext cx="3028950" cy="4038600"/>
          </a:xfrm>
          <a:prstGeom prst="rect">
            <a:avLst/>
          </a:prstGeom>
          <a:ln>
            <a:noFill/>
          </a:ln>
          <a:effectLst>
            <a:softEdge rad="112500"/>
          </a:effectLst>
        </p:spPr>
      </p:pic>
      <p:sp>
        <p:nvSpPr>
          <p:cNvPr id="4" name="Rectangle 3"/>
          <p:cNvSpPr/>
          <p:nvPr/>
        </p:nvSpPr>
        <p:spPr>
          <a:xfrm>
            <a:off x="304800" y="609600"/>
            <a:ext cx="8534400" cy="769441"/>
          </a:xfrm>
          <a:prstGeom prst="rect">
            <a:avLst/>
          </a:prstGeom>
        </p:spPr>
        <p:txBody>
          <a:bodyPr wrap="square">
            <a:spAutoFit/>
          </a:bodyPr>
          <a:lstStyle/>
          <a:p>
            <a:pPr algn="ctr"/>
            <a:r>
              <a:rPr lang="en-US" sz="4400" b="1" dirty="0" smtClean="0">
                <a:ln w="1905"/>
                <a:solidFill>
                  <a:schemeClr val="accent6">
                    <a:lumMod val="50000"/>
                  </a:schemeClr>
                </a:solidFill>
                <a:effectLst>
                  <a:innerShdw blurRad="69850" dist="43180" dir="5400000">
                    <a:srgbClr val="000000">
                      <a:alpha val="65000"/>
                    </a:srgbClr>
                  </a:innerShdw>
                </a:effectLst>
              </a:rPr>
              <a:t>Setting up a Backchannel</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228600"/>
            <a:ext cx="8534400" cy="1938992"/>
          </a:xfrm>
          <a:prstGeom prst="rect">
            <a:avLst/>
          </a:prstGeom>
        </p:spPr>
        <p:txBody>
          <a:bodyPr wrap="square">
            <a:spAutoFit/>
          </a:bodyPr>
          <a:lstStyle/>
          <a:p>
            <a:pPr>
              <a:defRPr/>
            </a:pPr>
            <a:r>
              <a:rPr lang="en-US" sz="4000" b="1" dirty="0" smtClean="0">
                <a:ln w="1905"/>
                <a:solidFill>
                  <a:schemeClr val="accent6">
                    <a:lumMod val="50000"/>
                  </a:schemeClr>
                </a:solidFill>
                <a:effectLst>
                  <a:innerShdw blurRad="69850" dist="43180" dir="5400000">
                    <a:srgbClr val="000000">
                      <a:alpha val="65000"/>
                    </a:srgbClr>
                  </a:innerShdw>
                </a:effectLst>
              </a:rPr>
              <a:t>Corrective Feedback/Checking for Understanding</a:t>
            </a:r>
          </a:p>
        </p:txBody>
      </p:sp>
      <p:pic>
        <p:nvPicPr>
          <p:cNvPr id="2051" name="Picture 3" descr="C:\Users\dog2\Desktop\understanding-lumber-liquidators-erp-failiure.jpg"/>
          <p:cNvPicPr>
            <a:picLocks noChangeAspect="1" noChangeArrowheads="1"/>
          </p:cNvPicPr>
          <p:nvPr/>
        </p:nvPicPr>
        <p:blipFill>
          <a:blip r:embed="rId3" cstate="print"/>
          <a:srcRect/>
          <a:stretch>
            <a:fillRect/>
          </a:stretch>
        </p:blipFill>
        <p:spPr bwMode="auto">
          <a:xfrm>
            <a:off x="533400" y="2362200"/>
            <a:ext cx="2537680" cy="2590800"/>
          </a:xfrm>
          <a:prstGeom prst="rect">
            <a:avLst/>
          </a:prstGeom>
          <a:ln>
            <a:noFill/>
          </a:ln>
          <a:effectLst>
            <a:softEdge rad="112500"/>
          </a:effectLst>
        </p:spPr>
      </p:pic>
      <p:sp>
        <p:nvSpPr>
          <p:cNvPr id="6" name="Rectangle 5"/>
          <p:cNvSpPr/>
          <p:nvPr/>
        </p:nvSpPr>
        <p:spPr>
          <a:xfrm>
            <a:off x="533400" y="5181600"/>
            <a:ext cx="8305800" cy="1200329"/>
          </a:xfrm>
          <a:prstGeom prst="rect">
            <a:avLst/>
          </a:prstGeom>
        </p:spPr>
        <p:txBody>
          <a:bodyPr wrap="square">
            <a:spAutoFit/>
          </a:bodyPr>
          <a:lstStyle/>
          <a:p>
            <a:r>
              <a:rPr lang="en-US" sz="2400" b="1" dirty="0" smtClean="0">
                <a:ln w="1905"/>
                <a:solidFill>
                  <a:schemeClr val="accent6">
                    <a:lumMod val="75000"/>
                  </a:schemeClr>
                </a:solidFill>
                <a:effectLst>
                  <a:innerShdw blurRad="69850" dist="43180" dir="5400000">
                    <a:srgbClr val="000000">
                      <a:alpha val="65000"/>
                    </a:srgbClr>
                  </a:innerShdw>
                </a:effectLst>
              </a:rPr>
              <a:t>Answer questions and give help, hints, and ideas about the assignment on the todaysmeet page.</a:t>
            </a:r>
            <a:endParaRPr lang="en-US" sz="2400" b="1" dirty="0">
              <a:ln w="1905"/>
              <a:solidFill>
                <a:schemeClr val="accent6">
                  <a:lumMod val="75000"/>
                </a:schemeClr>
              </a:solidFill>
              <a:effectLst>
                <a:innerShdw blurRad="69850" dist="43180" dir="5400000">
                  <a:srgbClr val="000000">
                    <a:alpha val="65000"/>
                  </a:srgbClr>
                </a:innerShdw>
              </a:effectLst>
            </a:endParaRPr>
          </a:p>
        </p:txBody>
      </p:sp>
      <p:sp>
        <p:nvSpPr>
          <p:cNvPr id="2" name="Rectangle 1"/>
          <p:cNvSpPr/>
          <p:nvPr/>
        </p:nvSpPr>
        <p:spPr>
          <a:xfrm>
            <a:off x="3124200" y="2438400"/>
            <a:ext cx="5562600" cy="2246769"/>
          </a:xfrm>
          <a:prstGeom prst="rect">
            <a:avLst/>
          </a:prstGeom>
        </p:spPr>
        <p:txBody>
          <a:bodyPr wrap="square">
            <a:spAutoFit/>
          </a:bodyPr>
          <a:lstStyle/>
          <a:p>
            <a:r>
              <a:rPr lang="en-US" sz="2800" b="1" dirty="0" smtClean="0">
                <a:ln w="1905"/>
                <a:solidFill>
                  <a:schemeClr val="accent6">
                    <a:lumMod val="75000"/>
                  </a:schemeClr>
                </a:solidFill>
                <a:effectLst>
                  <a:innerShdw blurRad="69850" dist="43180" dir="5400000">
                    <a:srgbClr val="000000">
                      <a:alpha val="65000"/>
                    </a:srgbClr>
                  </a:innerShdw>
                </a:effectLst>
              </a:rPr>
              <a:t>While working on an assignment have students ask all questions and comments on the todaysmeet page.</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429000"/>
            <a:ext cx="8153400" cy="2677656"/>
          </a:xfrm>
          <a:prstGeom prst="rect">
            <a:avLst/>
          </a:prstGeom>
        </p:spPr>
        <p:txBody>
          <a:bodyPr wrap="square">
            <a:spAutoFit/>
          </a:bodyPr>
          <a:lstStyle/>
          <a:p>
            <a:r>
              <a:rPr lang="en-US" sz="2400" b="1" dirty="0" smtClean="0">
                <a:ln w="1905"/>
                <a:solidFill>
                  <a:schemeClr val="accent6">
                    <a:lumMod val="75000"/>
                  </a:schemeClr>
                </a:solidFill>
                <a:effectLst>
                  <a:innerShdw blurRad="69850" dist="43180" dir="5400000">
                    <a:srgbClr val="000000">
                      <a:alpha val="65000"/>
                    </a:srgbClr>
                  </a:innerShdw>
                </a:effectLst>
              </a:rPr>
              <a:t>Have students search the web for resources, then have them share the links to the best resources on the todaysmeet page.</a:t>
            </a:r>
          </a:p>
          <a:p>
            <a:endParaRPr lang="en-US" sz="2400" b="1" dirty="0" smtClean="0">
              <a:ln w="1905"/>
              <a:solidFill>
                <a:schemeClr val="accent6">
                  <a:lumMod val="75000"/>
                </a:schemeClr>
              </a:solidFill>
              <a:effectLst>
                <a:innerShdw blurRad="69850" dist="43180" dir="5400000">
                  <a:srgbClr val="000000">
                    <a:alpha val="65000"/>
                  </a:srgbClr>
                </a:innerShdw>
              </a:effectLst>
            </a:endParaRPr>
          </a:p>
          <a:p>
            <a:r>
              <a:rPr lang="en-US" sz="2400" b="1" dirty="0" smtClean="0">
                <a:ln w="1905"/>
                <a:solidFill>
                  <a:schemeClr val="accent6">
                    <a:lumMod val="75000"/>
                  </a:schemeClr>
                </a:solidFill>
                <a:effectLst>
                  <a:innerShdw blurRad="69850" dist="43180" dir="5400000">
                    <a:srgbClr val="000000">
                      <a:alpha val="65000"/>
                    </a:srgbClr>
                  </a:innerShdw>
                </a:effectLst>
              </a:rPr>
              <a:t>When student’s complete a Web 2.0 project have them submit the address of their final project as their method for “handing it in.”</a:t>
            </a:r>
          </a:p>
        </p:txBody>
      </p:sp>
      <p:pic>
        <p:nvPicPr>
          <p:cNvPr id="3074" name="Picture 2" descr="C:\Users\dog2\Desktop\Hands.jpg"/>
          <p:cNvPicPr>
            <a:picLocks noChangeAspect="1" noChangeArrowheads="1"/>
          </p:cNvPicPr>
          <p:nvPr/>
        </p:nvPicPr>
        <p:blipFill>
          <a:blip r:embed="rId3" cstate="print"/>
          <a:srcRect/>
          <a:stretch>
            <a:fillRect/>
          </a:stretch>
        </p:blipFill>
        <p:spPr bwMode="auto">
          <a:xfrm>
            <a:off x="457200" y="533400"/>
            <a:ext cx="4267200" cy="2744847"/>
          </a:xfrm>
          <a:prstGeom prst="rect">
            <a:avLst/>
          </a:prstGeom>
          <a:ln>
            <a:noFill/>
          </a:ln>
          <a:effectLst>
            <a:softEdge rad="112500"/>
          </a:effectLst>
        </p:spPr>
      </p:pic>
      <p:sp>
        <p:nvSpPr>
          <p:cNvPr id="4" name="Rectangle 3"/>
          <p:cNvSpPr/>
          <p:nvPr/>
        </p:nvSpPr>
        <p:spPr>
          <a:xfrm>
            <a:off x="1447800" y="1219200"/>
            <a:ext cx="2186817" cy="1200329"/>
          </a:xfrm>
          <a:prstGeom prst="rect">
            <a:avLst/>
          </a:prstGeom>
        </p:spPr>
        <p:txBody>
          <a:bodyPr wrap="none">
            <a:spAutoFit/>
          </a:bodyPr>
          <a:lstStyle/>
          <a:p>
            <a:pPr algn="ctr"/>
            <a:r>
              <a:rPr lang="en-US" sz="3600" b="1" dirty="0" smtClean="0">
                <a:ln w="1905"/>
                <a:solidFill>
                  <a:schemeClr val="accent6">
                    <a:lumMod val="50000"/>
                  </a:schemeClr>
                </a:solidFill>
                <a:effectLst>
                  <a:innerShdw blurRad="69850" dist="43180" dir="5400000">
                    <a:srgbClr val="000000">
                      <a:alpha val="65000"/>
                    </a:srgbClr>
                  </a:innerShdw>
                </a:effectLst>
              </a:rPr>
              <a:t>Link </a:t>
            </a:r>
          </a:p>
          <a:p>
            <a:pPr algn="ctr"/>
            <a:r>
              <a:rPr lang="en-US" sz="3600" b="1" dirty="0" smtClean="0">
                <a:ln w="1905"/>
                <a:solidFill>
                  <a:schemeClr val="accent6">
                    <a:lumMod val="50000"/>
                  </a:schemeClr>
                </a:solidFill>
                <a:effectLst>
                  <a:innerShdw blurRad="69850" dist="43180" dir="5400000">
                    <a:srgbClr val="000000">
                      <a:alpha val="65000"/>
                    </a:srgbClr>
                  </a:innerShdw>
                </a:effectLst>
              </a:rPr>
              <a:t>Sharing</a:t>
            </a:r>
          </a:p>
        </p:txBody>
      </p:sp>
      <p:sp>
        <p:nvSpPr>
          <p:cNvPr id="5" name="Rectangle 4"/>
          <p:cNvSpPr/>
          <p:nvPr/>
        </p:nvSpPr>
        <p:spPr>
          <a:xfrm>
            <a:off x="4800600" y="685800"/>
            <a:ext cx="3886200" cy="2246769"/>
          </a:xfrm>
          <a:prstGeom prst="rect">
            <a:avLst/>
          </a:prstGeom>
        </p:spPr>
        <p:txBody>
          <a:bodyPr wrap="square">
            <a:spAutoFit/>
          </a:bodyPr>
          <a:lstStyle/>
          <a:p>
            <a:r>
              <a:rPr lang="en-US" sz="2000" b="1" dirty="0" smtClean="0">
                <a:ln w="1905"/>
                <a:solidFill>
                  <a:schemeClr val="accent6">
                    <a:lumMod val="75000"/>
                  </a:schemeClr>
                </a:solidFill>
                <a:effectLst>
                  <a:innerShdw blurRad="69850" dist="43180" dir="5400000">
                    <a:srgbClr val="000000">
                      <a:alpha val="65000"/>
                    </a:srgbClr>
                  </a:innerShdw>
                </a:effectLst>
              </a:rPr>
              <a:t>When you want your students to visit a specific webpage, but the address is too long. Post the address to the todaysmeet page for the students to click on.</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solidFill>
                  <a:schemeClr val="accent6">
                    <a:lumMod val="50000"/>
                  </a:schemeClr>
                </a:solidFill>
                <a:effectLst>
                  <a:innerShdw blurRad="69850" dist="43180" dir="5400000">
                    <a:srgbClr val="000000">
                      <a:alpha val="65000"/>
                    </a:srgbClr>
                  </a:innerShdw>
                </a:effectLst>
              </a:rPr>
              <a:t>Web-based File Sharing</a:t>
            </a:r>
            <a:endParaRPr lang="en-US" b="1" dirty="0">
              <a:ln w="1905"/>
              <a:solidFill>
                <a:schemeClr val="accent6">
                  <a:lumMod val="50000"/>
                </a:schemeClr>
              </a:solidFill>
              <a:effectLst>
                <a:innerShdw blurRad="69850" dist="43180" dir="5400000">
                  <a:srgbClr val="000000">
                    <a:alpha val="65000"/>
                  </a:srgbClr>
                </a:innerShdw>
              </a:effectLst>
            </a:endParaRPr>
          </a:p>
        </p:txBody>
      </p:sp>
      <p:sp>
        <p:nvSpPr>
          <p:cNvPr id="3" name="Text Placeholder 2"/>
          <p:cNvSpPr>
            <a:spLocks noGrp="1"/>
          </p:cNvSpPr>
          <p:nvPr>
            <p:ph type="body" sz="half" idx="2"/>
          </p:nvPr>
        </p:nvSpPr>
        <p:spPr/>
        <p:txBody>
          <a:bodyPr>
            <a:normAutofit/>
          </a:bodyPr>
          <a:lstStyle/>
          <a:p>
            <a:r>
              <a:rPr lang="en-US" sz="2400" dirty="0" err="1" smtClean="0"/>
              <a:t>Dropbox</a:t>
            </a:r>
            <a:r>
              <a:rPr lang="en-US" sz="2400" dirty="0" smtClean="0"/>
              <a:t> is a Web-based file hosting service that uses cloud storage. </a:t>
            </a:r>
            <a:r>
              <a:rPr lang="en-US" sz="2400" dirty="0" err="1" smtClean="0"/>
              <a:t>Dropbox</a:t>
            </a:r>
            <a:r>
              <a:rPr lang="en-US" sz="2400" dirty="0" smtClean="0"/>
              <a:t>  provides 2 GB of free online storage. </a:t>
            </a:r>
            <a:endParaRPr lang="en-US" sz="2400" dirty="0"/>
          </a:p>
        </p:txBody>
      </p:sp>
      <p:pic>
        <p:nvPicPr>
          <p:cNvPr id="2050" name="Picture 2" descr="C:\Users\dog2\Desktop\Region 6 Gifted Presentation\Digital Media Graphics\install_graphic.gif"/>
          <p:cNvPicPr>
            <a:picLocks noChangeAspect="1" noChangeArrowheads="1"/>
          </p:cNvPicPr>
          <p:nvPr/>
        </p:nvPicPr>
        <p:blipFill>
          <a:blip r:embed="rId2" cstate="print"/>
          <a:srcRect/>
          <a:stretch>
            <a:fillRect/>
          </a:stretch>
        </p:blipFill>
        <p:spPr bwMode="auto">
          <a:xfrm>
            <a:off x="533400" y="457200"/>
            <a:ext cx="5715000" cy="4529138"/>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ln w="1905"/>
                <a:solidFill>
                  <a:schemeClr val="accent6">
                    <a:lumMod val="75000"/>
                  </a:schemeClr>
                </a:solidFill>
                <a:effectLst>
                  <a:innerShdw blurRad="69850" dist="43180" dir="5400000">
                    <a:srgbClr val="000000">
                      <a:alpha val="65000"/>
                    </a:srgbClr>
                  </a:innerShdw>
                </a:effectLst>
              </a:rPr>
              <a:t>Weblist</a:t>
            </a:r>
            <a:r>
              <a:rPr lang="en-US" b="1" dirty="0" smtClean="0">
                <a:ln w="1905"/>
                <a:solidFill>
                  <a:schemeClr val="accent6">
                    <a:lumMod val="75000"/>
                  </a:schemeClr>
                </a:solidFill>
                <a:effectLst>
                  <a:innerShdw blurRad="69850" dist="43180" dir="5400000">
                    <a:srgbClr val="000000">
                      <a:alpha val="65000"/>
                    </a:srgbClr>
                  </a:innerShdw>
                </a:effectLst>
              </a:rPr>
              <a:t> lets you pull together and organize content on the web.</a:t>
            </a:r>
            <a:endParaRPr lang="en-US" b="1" dirty="0">
              <a:ln w="1905"/>
              <a:solidFill>
                <a:schemeClr val="accent6">
                  <a:lumMod val="75000"/>
                </a:schemeClr>
              </a:solidFill>
              <a:effectLst>
                <a:innerShdw blurRad="69850" dist="43180" dir="5400000">
                  <a:srgbClr val="000000">
                    <a:alpha val="65000"/>
                  </a:srgbClr>
                </a:innerShdw>
              </a:effectLst>
            </a:endParaRPr>
          </a:p>
        </p:txBody>
      </p:sp>
      <p:sp>
        <p:nvSpPr>
          <p:cNvPr id="3" name="Text Placeholder 2"/>
          <p:cNvSpPr>
            <a:spLocks noGrp="1"/>
          </p:cNvSpPr>
          <p:nvPr>
            <p:ph type="body" sz="half" idx="2"/>
          </p:nvPr>
        </p:nvSpPr>
        <p:spPr/>
        <p:txBody>
          <a:bodyPr>
            <a:normAutofit/>
          </a:bodyPr>
          <a:lstStyle/>
          <a:p>
            <a:r>
              <a:rPr lang="en-US" sz="1600" dirty="0" smtClean="0"/>
              <a:t>Create a list of </a:t>
            </a:r>
            <a:r>
              <a:rPr lang="en-US" sz="1600" dirty="0" err="1" smtClean="0"/>
              <a:t>urls</a:t>
            </a:r>
            <a:r>
              <a:rPr lang="en-US" sz="1600" dirty="0" smtClean="0"/>
              <a:t> centered on a theme and combine them into one easy to navigate </a:t>
            </a:r>
            <a:r>
              <a:rPr lang="en-US" sz="1600" dirty="0" err="1" smtClean="0"/>
              <a:t>url</a:t>
            </a:r>
            <a:r>
              <a:rPr lang="en-US" sz="1600" dirty="0" smtClean="0"/>
              <a:t> </a:t>
            </a:r>
            <a:r>
              <a:rPr lang="en-US" sz="1600" dirty="0" err="1" smtClean="0"/>
              <a:t>weblist</a:t>
            </a:r>
            <a:r>
              <a:rPr lang="en-US" sz="1600" dirty="0" smtClean="0"/>
              <a:t>. The list can be</a:t>
            </a:r>
          </a:p>
          <a:p>
            <a:r>
              <a:rPr lang="en-US" sz="1600" dirty="0" smtClean="0"/>
              <a:t>saved as a bookmark or a homepage.</a:t>
            </a:r>
            <a:endParaRPr lang="en-US" sz="1600" dirty="0"/>
          </a:p>
        </p:txBody>
      </p:sp>
      <p:pic>
        <p:nvPicPr>
          <p:cNvPr id="3074" name="Picture 2" descr="C:\Users\dog2\Desktop\logo.png">
            <a:hlinkClick r:id="rId3"/>
          </p:cNvPr>
          <p:cNvPicPr>
            <a:picLocks noChangeAspect="1" noChangeArrowheads="1"/>
          </p:cNvPicPr>
          <p:nvPr/>
        </p:nvPicPr>
        <p:blipFill>
          <a:blip r:embed="rId4" cstate="print"/>
          <a:srcRect/>
          <a:stretch>
            <a:fillRect/>
          </a:stretch>
        </p:blipFill>
        <p:spPr bwMode="auto">
          <a:xfrm>
            <a:off x="1219200" y="1905000"/>
            <a:ext cx="4468091" cy="1600200"/>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181600"/>
            <a:ext cx="8229600" cy="779144"/>
          </a:xfrm>
        </p:spPr>
        <p:txBody>
          <a:bodyPr>
            <a:normAutofit/>
          </a:bodyPr>
          <a:lstStyle/>
          <a:p>
            <a:r>
              <a:rPr lang="en-US" sz="2800" b="1" dirty="0" smtClean="0">
                <a:ln w="1905"/>
                <a:solidFill>
                  <a:schemeClr val="accent6">
                    <a:lumMod val="75000"/>
                  </a:schemeClr>
                </a:solidFill>
                <a:effectLst>
                  <a:innerShdw blurRad="69850" dist="43180" dir="5400000">
                    <a:srgbClr val="000000">
                      <a:alpha val="65000"/>
                    </a:srgbClr>
                  </a:innerShdw>
                </a:effectLst>
              </a:rPr>
              <a:t>Video Demonstrating Synchronization</a:t>
            </a:r>
            <a:endParaRPr lang="en-US" sz="2800" b="1" dirty="0">
              <a:ln w="1905"/>
              <a:solidFill>
                <a:schemeClr val="accent6">
                  <a:lumMod val="75000"/>
                </a:schemeClr>
              </a:solidFill>
              <a:effectLst>
                <a:innerShdw blurRad="69850" dist="43180" dir="5400000">
                  <a:srgbClr val="000000">
                    <a:alpha val="65000"/>
                  </a:srgbClr>
                </a:innerShdw>
              </a:effectLst>
            </a:endParaRPr>
          </a:p>
        </p:txBody>
      </p:sp>
      <p:sp>
        <p:nvSpPr>
          <p:cNvPr id="3" name="Text Placeholder 2"/>
          <p:cNvSpPr>
            <a:spLocks noGrp="1"/>
          </p:cNvSpPr>
          <p:nvPr>
            <p:ph type="body" sz="half" idx="2"/>
          </p:nvPr>
        </p:nvSpPr>
        <p:spPr/>
        <p:txBody>
          <a:bodyPr>
            <a:normAutofit/>
          </a:bodyPr>
          <a:lstStyle/>
          <a:p>
            <a:r>
              <a:rPr lang="en-US" sz="1800" dirty="0" smtClean="0"/>
              <a:t>The downloadable open source software application allows users to store and share files and folders with others across the Internet using file synchronization. </a:t>
            </a:r>
            <a:endParaRPr lang="en-US" sz="1800" dirty="0"/>
          </a:p>
        </p:txBody>
      </p:sp>
      <p:pic>
        <p:nvPicPr>
          <p:cNvPr id="6" name="DropBox Demo.wmv">
            <a:hlinkClick r:id="" action="ppaction://media"/>
          </p:cNvPr>
          <p:cNvPicPr>
            <a:picLocks noRot="1" noChangeAspect="1"/>
          </p:cNvPicPr>
          <p:nvPr>
            <a:videoFile r:link="rId1"/>
          </p:nvPr>
        </p:nvPicPr>
        <p:blipFill>
          <a:blip r:embed="rId3" cstate="print"/>
          <a:stretch>
            <a:fillRect/>
          </a:stretch>
        </p:blipFill>
        <p:spPr>
          <a:xfrm>
            <a:off x="381000" y="457200"/>
            <a:ext cx="5920395" cy="4495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ight Arrow 21"/>
          <p:cNvSpPr/>
          <p:nvPr/>
        </p:nvSpPr>
        <p:spPr>
          <a:xfrm rot="5400000">
            <a:off x="1790700" y="3238500"/>
            <a:ext cx="1143000" cy="304800"/>
          </a:xfrm>
          <a:prstGeom prst="rightArrow">
            <a:avLst/>
          </a:prstGeom>
          <a:ln>
            <a:solidFill>
              <a:schemeClr val="accent2">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5" name="TextBox 14"/>
          <p:cNvSpPr txBox="1"/>
          <p:nvPr/>
        </p:nvSpPr>
        <p:spPr>
          <a:xfrm>
            <a:off x="1295400" y="1981200"/>
            <a:ext cx="1816523" cy="1200329"/>
          </a:xfrm>
          <a:prstGeom prst="rect">
            <a:avLst/>
          </a:prstGeom>
          <a:noFill/>
        </p:spPr>
        <p:txBody>
          <a:bodyPr wrap="none" rtlCol="0">
            <a:spAutoFit/>
          </a:bodyPr>
          <a:lstStyle/>
          <a:p>
            <a:r>
              <a:rPr lang="en-US" dirty="0" smtClean="0"/>
              <a:t>New Way</a:t>
            </a:r>
          </a:p>
          <a:p>
            <a:endParaRPr lang="en-US" dirty="0" smtClean="0"/>
          </a:p>
          <a:p>
            <a:endParaRPr lang="en-US" dirty="0" smtClean="0"/>
          </a:p>
          <a:p>
            <a:r>
              <a:rPr lang="en-US" dirty="0" smtClean="0"/>
              <a:t>Store &amp; Share</a:t>
            </a:r>
            <a:endParaRPr lang="en-US" dirty="0"/>
          </a:p>
        </p:txBody>
      </p:sp>
      <p:sp>
        <p:nvSpPr>
          <p:cNvPr id="2" name="Title 1"/>
          <p:cNvSpPr>
            <a:spLocks noGrp="1"/>
          </p:cNvSpPr>
          <p:nvPr>
            <p:ph type="title"/>
          </p:nvPr>
        </p:nvSpPr>
        <p:spPr>
          <a:xfrm>
            <a:off x="533400" y="5410200"/>
            <a:ext cx="8229600" cy="702944"/>
          </a:xfrm>
        </p:spPr>
        <p:txBody>
          <a:bodyPr>
            <a:normAutofit fontScale="90000"/>
          </a:bodyPr>
          <a:lstStyle/>
          <a:p>
            <a:r>
              <a:rPr lang="en-US" b="1" dirty="0" smtClean="0">
                <a:ln w="1905"/>
                <a:solidFill>
                  <a:schemeClr val="accent6">
                    <a:lumMod val="75000"/>
                  </a:schemeClr>
                </a:solidFill>
                <a:effectLst>
                  <a:innerShdw blurRad="69850" dist="43180" dir="5400000">
                    <a:srgbClr val="000000">
                      <a:alpha val="65000"/>
                    </a:srgbClr>
                  </a:innerShdw>
                </a:effectLst>
              </a:rPr>
              <a:t>Box.net Grate for Audio Casting</a:t>
            </a:r>
            <a:endParaRPr lang="en-US" b="1" dirty="0">
              <a:ln w="1905"/>
              <a:solidFill>
                <a:schemeClr val="accent6">
                  <a:lumMod val="75000"/>
                </a:schemeClr>
              </a:solidFill>
              <a:effectLst>
                <a:innerShdw blurRad="69850" dist="43180" dir="5400000">
                  <a:srgbClr val="000000">
                    <a:alpha val="65000"/>
                  </a:srgbClr>
                </a:innerShdw>
              </a:effectLst>
            </a:endParaRPr>
          </a:p>
        </p:txBody>
      </p:sp>
      <p:sp>
        <p:nvSpPr>
          <p:cNvPr id="3" name="Text Placeholder 2"/>
          <p:cNvSpPr>
            <a:spLocks noGrp="1"/>
          </p:cNvSpPr>
          <p:nvPr>
            <p:ph type="body" sz="half" idx="2"/>
          </p:nvPr>
        </p:nvSpPr>
        <p:spPr/>
        <p:txBody>
          <a:bodyPr>
            <a:normAutofit/>
          </a:bodyPr>
          <a:lstStyle/>
          <a:p>
            <a:r>
              <a:rPr lang="en-US" sz="1600" dirty="0" smtClean="0"/>
              <a:t>Box.net features online storage services, including remote access through a web interface, access to files on mobile devices and file sharing capabilities. Box.net is ideal for sharing audio files of lessons or podcast.</a:t>
            </a:r>
            <a:endParaRPr lang="en-US" sz="1600" dirty="0"/>
          </a:p>
        </p:txBody>
      </p:sp>
      <p:pic>
        <p:nvPicPr>
          <p:cNvPr id="1027" name="Picture 3" descr="C:\Users\dog2\Desktop\podcast-icon.png"/>
          <p:cNvPicPr>
            <a:picLocks noChangeAspect="1" noChangeArrowheads="1"/>
          </p:cNvPicPr>
          <p:nvPr/>
        </p:nvPicPr>
        <p:blipFill>
          <a:blip r:embed="rId2" cstate="print"/>
          <a:srcRect/>
          <a:stretch>
            <a:fillRect/>
          </a:stretch>
        </p:blipFill>
        <p:spPr bwMode="auto">
          <a:xfrm>
            <a:off x="685800" y="685800"/>
            <a:ext cx="1066800" cy="969378"/>
          </a:xfrm>
          <a:prstGeom prst="rect">
            <a:avLst/>
          </a:prstGeom>
          <a:noFill/>
        </p:spPr>
      </p:pic>
      <p:pic>
        <p:nvPicPr>
          <p:cNvPr id="1028" name="Picture 4" descr="C:\Users\dog2\Desktop\generator.png">
            <a:hlinkClick r:id="rId3"/>
          </p:cNvPr>
          <p:cNvPicPr>
            <a:picLocks noChangeAspect="1" noChangeArrowheads="1"/>
          </p:cNvPicPr>
          <p:nvPr/>
        </p:nvPicPr>
        <p:blipFill>
          <a:blip r:embed="rId4" cstate="print"/>
          <a:srcRect/>
          <a:stretch>
            <a:fillRect/>
          </a:stretch>
        </p:blipFill>
        <p:spPr bwMode="auto">
          <a:xfrm>
            <a:off x="4800600" y="685800"/>
            <a:ext cx="1295400" cy="1295400"/>
          </a:xfrm>
          <a:prstGeom prst="rect">
            <a:avLst/>
          </a:prstGeom>
          <a:noFill/>
        </p:spPr>
      </p:pic>
      <p:pic>
        <p:nvPicPr>
          <p:cNvPr id="1029" name="Picture 5" descr="C:\Users\dog2\Desktop\img2.jpg">
            <a:hlinkClick r:id="rId3"/>
          </p:cNvPr>
          <p:cNvPicPr>
            <a:picLocks noChangeAspect="1" noChangeArrowheads="1"/>
          </p:cNvPicPr>
          <p:nvPr/>
        </p:nvPicPr>
        <p:blipFill>
          <a:blip r:embed="rId5" cstate="print"/>
          <a:srcRect/>
          <a:stretch>
            <a:fillRect/>
          </a:stretch>
        </p:blipFill>
        <p:spPr bwMode="auto">
          <a:xfrm>
            <a:off x="762000" y="3581400"/>
            <a:ext cx="990968" cy="1282065"/>
          </a:xfrm>
          <a:prstGeom prst="rect">
            <a:avLst/>
          </a:prstGeom>
          <a:noFill/>
        </p:spPr>
      </p:pic>
      <p:pic>
        <p:nvPicPr>
          <p:cNvPr id="1030" name="Picture 6" descr="C:\Users\dog2\Desktop\wiki1.gif">
            <a:hlinkClick r:id="rId3"/>
          </p:cNvPr>
          <p:cNvPicPr>
            <a:picLocks noChangeAspect="1" noChangeArrowheads="1"/>
          </p:cNvPicPr>
          <p:nvPr/>
        </p:nvPicPr>
        <p:blipFill>
          <a:blip r:embed="rId6" cstate="print"/>
          <a:srcRect/>
          <a:stretch>
            <a:fillRect/>
          </a:stretch>
        </p:blipFill>
        <p:spPr bwMode="auto">
          <a:xfrm>
            <a:off x="4648200" y="3505200"/>
            <a:ext cx="1562216" cy="1209339"/>
          </a:xfrm>
          <a:prstGeom prst="rect">
            <a:avLst/>
          </a:prstGeom>
          <a:noFill/>
        </p:spPr>
      </p:pic>
      <p:sp>
        <p:nvSpPr>
          <p:cNvPr id="11" name="Right Arrow 10"/>
          <p:cNvSpPr/>
          <p:nvPr/>
        </p:nvSpPr>
        <p:spPr>
          <a:xfrm>
            <a:off x="2895600" y="2438400"/>
            <a:ext cx="2514600" cy="304800"/>
          </a:xfrm>
          <a:prstGeom prst="rightArrow">
            <a:avLst/>
          </a:prstGeom>
          <a:ln>
            <a:solidFill>
              <a:schemeClr val="accent2">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1031" name="Picture 7" descr="C:\Users\dog2\Desktop\Region 6 Gifted Presentation\Digital Media Graphics\box_01.png"/>
          <p:cNvPicPr>
            <a:picLocks noChangeAspect="1" noChangeArrowheads="1"/>
          </p:cNvPicPr>
          <p:nvPr/>
        </p:nvPicPr>
        <p:blipFill>
          <a:blip r:embed="rId7" cstate="print"/>
          <a:srcRect/>
          <a:stretch>
            <a:fillRect/>
          </a:stretch>
        </p:blipFill>
        <p:spPr bwMode="auto">
          <a:xfrm>
            <a:off x="1828800" y="2057400"/>
            <a:ext cx="1219200" cy="914400"/>
          </a:xfrm>
          <a:prstGeom prst="rect">
            <a:avLst/>
          </a:prstGeom>
          <a:noFill/>
        </p:spPr>
      </p:pic>
      <p:sp>
        <p:nvSpPr>
          <p:cNvPr id="14" name="TextBox 13"/>
          <p:cNvSpPr txBox="1"/>
          <p:nvPr/>
        </p:nvSpPr>
        <p:spPr>
          <a:xfrm>
            <a:off x="762000" y="1524000"/>
            <a:ext cx="949299" cy="369332"/>
          </a:xfrm>
          <a:prstGeom prst="rect">
            <a:avLst/>
          </a:prstGeom>
          <a:noFill/>
        </p:spPr>
        <p:txBody>
          <a:bodyPr wrap="none" rtlCol="0">
            <a:spAutoFit/>
          </a:bodyPr>
          <a:lstStyle/>
          <a:p>
            <a:r>
              <a:rPr lang="en-US" dirty="0" smtClean="0"/>
              <a:t>Create</a:t>
            </a:r>
            <a:endParaRPr lang="en-US" dirty="0"/>
          </a:p>
        </p:txBody>
      </p:sp>
      <p:sp>
        <p:nvSpPr>
          <p:cNvPr id="17" name="Up-Down Arrow 16"/>
          <p:cNvSpPr/>
          <p:nvPr/>
        </p:nvSpPr>
        <p:spPr>
          <a:xfrm>
            <a:off x="5334000" y="1828800"/>
            <a:ext cx="304800" cy="1676400"/>
          </a:xfrm>
          <a:prstGeom prst="upDownArrow">
            <a:avLst/>
          </a:prstGeom>
          <a:ln>
            <a:solidFill>
              <a:schemeClr val="accent2">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TextBox 17"/>
          <p:cNvSpPr txBox="1"/>
          <p:nvPr/>
        </p:nvSpPr>
        <p:spPr>
          <a:xfrm>
            <a:off x="914400" y="3200400"/>
            <a:ext cx="716863" cy="369332"/>
          </a:xfrm>
          <a:prstGeom prst="rect">
            <a:avLst/>
          </a:prstGeom>
          <a:noFill/>
        </p:spPr>
        <p:txBody>
          <a:bodyPr wrap="none" rtlCol="0">
            <a:spAutoFit/>
          </a:bodyPr>
          <a:lstStyle/>
          <a:p>
            <a:r>
              <a:rPr lang="en-US" dirty="0" smtClean="0"/>
              <a:t>Stop</a:t>
            </a:r>
            <a:endParaRPr lang="en-US" dirty="0"/>
          </a:p>
        </p:txBody>
      </p:sp>
      <p:sp>
        <p:nvSpPr>
          <p:cNvPr id="19" name="TextBox 18"/>
          <p:cNvSpPr txBox="1"/>
          <p:nvPr/>
        </p:nvSpPr>
        <p:spPr>
          <a:xfrm>
            <a:off x="3200400" y="2133600"/>
            <a:ext cx="2215415" cy="923330"/>
          </a:xfrm>
          <a:prstGeom prst="rect">
            <a:avLst/>
          </a:prstGeom>
          <a:noFill/>
        </p:spPr>
        <p:txBody>
          <a:bodyPr wrap="none" rtlCol="0">
            <a:spAutoFit/>
          </a:bodyPr>
          <a:lstStyle/>
          <a:p>
            <a:pPr algn="ctr"/>
            <a:r>
              <a:rPr lang="en-US" dirty="0" smtClean="0"/>
              <a:t>Old Way to Share</a:t>
            </a:r>
          </a:p>
          <a:p>
            <a:pPr algn="ctr"/>
            <a:endParaRPr lang="en-US" dirty="0" smtClean="0"/>
          </a:p>
          <a:p>
            <a:pPr algn="ctr"/>
            <a:r>
              <a:rPr lang="en-US" dirty="0" smtClean="0"/>
              <a:t>Post It</a:t>
            </a:r>
            <a:endParaRPr lang="en-US" dirty="0"/>
          </a:p>
        </p:txBody>
      </p:sp>
      <p:sp>
        <p:nvSpPr>
          <p:cNvPr id="20" name="Right Arrow 19"/>
          <p:cNvSpPr/>
          <p:nvPr/>
        </p:nvSpPr>
        <p:spPr>
          <a:xfrm rot="5400000">
            <a:off x="952500" y="2019300"/>
            <a:ext cx="533400" cy="304800"/>
          </a:xfrm>
          <a:prstGeom prst="rightArrow">
            <a:avLst/>
          </a:prstGeom>
          <a:ln>
            <a:solidFill>
              <a:schemeClr val="accent2">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1" name="Right Arrow 20"/>
          <p:cNvSpPr/>
          <p:nvPr/>
        </p:nvSpPr>
        <p:spPr>
          <a:xfrm>
            <a:off x="1295400" y="2438400"/>
            <a:ext cx="609600" cy="304800"/>
          </a:xfrm>
          <a:prstGeom prst="rightArrow">
            <a:avLst/>
          </a:prstGeom>
          <a:ln>
            <a:solidFill>
              <a:schemeClr val="accent2">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1026" name="Picture 2" descr="C:\Users\dog2\Desktop\th_Glowy-Button.gif">
            <a:hlinkClick r:id="rId8"/>
          </p:cNvPr>
          <p:cNvPicPr>
            <a:picLocks noChangeAspect="1" noChangeArrowheads="1"/>
          </p:cNvPicPr>
          <p:nvPr/>
        </p:nvPicPr>
        <p:blipFill>
          <a:blip r:embed="rId9" cstate="print"/>
          <a:srcRect/>
          <a:stretch>
            <a:fillRect/>
          </a:stretch>
        </p:blipFill>
        <p:spPr bwMode="auto">
          <a:xfrm>
            <a:off x="1981200" y="3962400"/>
            <a:ext cx="762000" cy="762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par>
                                <p:cTn id="8" presetID="9" presetClass="entr" presetSubtype="0"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dissolve">
                                      <p:cBhvr>
                                        <p:cTn id="10" dur="500"/>
                                        <p:tgtEl>
                                          <p:spTgt spid="102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dissolve">
                                      <p:cBhvr>
                                        <p:cTn id="15" dur="500"/>
                                        <p:tgtEl>
                                          <p:spTgt spid="20"/>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500"/>
                                        <p:tgtEl>
                                          <p:spTgt spid="18"/>
                                        </p:tgtEl>
                                      </p:cBhvr>
                                    </p:animEffect>
                                  </p:childTnLst>
                                </p:cTn>
                              </p:par>
                              <p:par>
                                <p:cTn id="19" presetID="9" presetClass="entr" presetSubtype="0" fill="hold" nodeType="withEffect">
                                  <p:stCondLst>
                                    <p:cond delay="0"/>
                                  </p:stCondLst>
                                  <p:childTnLst>
                                    <p:set>
                                      <p:cBhvr>
                                        <p:cTn id="20" dur="1" fill="hold">
                                          <p:stCondLst>
                                            <p:cond delay="0"/>
                                          </p:stCondLst>
                                        </p:cTn>
                                        <p:tgtEl>
                                          <p:spTgt spid="1029"/>
                                        </p:tgtEl>
                                        <p:attrNameLst>
                                          <p:attrName>style.visibility</p:attrName>
                                        </p:attrNameLst>
                                      </p:cBhvr>
                                      <p:to>
                                        <p:strVal val="visible"/>
                                      </p:to>
                                    </p:set>
                                    <p:animEffect transition="in" filter="dissolve">
                                      <p:cBhvr>
                                        <p:cTn id="21" dur="500"/>
                                        <p:tgtEl>
                                          <p:spTgt spid="102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dissolve">
                                      <p:cBhvr>
                                        <p:cTn id="26" dur="500"/>
                                        <p:tgtEl>
                                          <p:spTgt spid="21"/>
                                        </p:tgtEl>
                                      </p:cBhvr>
                                    </p:animEffect>
                                  </p:childTnLst>
                                </p:cTn>
                              </p:par>
                              <p:par>
                                <p:cTn id="27" presetID="9" presetClass="entr" presetSubtype="0" fill="hold" nodeType="withEffect">
                                  <p:stCondLst>
                                    <p:cond delay="0"/>
                                  </p:stCondLst>
                                  <p:childTnLst>
                                    <p:set>
                                      <p:cBhvr>
                                        <p:cTn id="28" dur="1" fill="hold">
                                          <p:stCondLst>
                                            <p:cond delay="0"/>
                                          </p:stCondLst>
                                        </p:cTn>
                                        <p:tgtEl>
                                          <p:spTgt spid="1031"/>
                                        </p:tgtEl>
                                        <p:attrNameLst>
                                          <p:attrName>style.visibility</p:attrName>
                                        </p:attrNameLst>
                                      </p:cBhvr>
                                      <p:to>
                                        <p:strVal val="visible"/>
                                      </p:to>
                                    </p:set>
                                    <p:animEffect transition="in" filter="dissolve">
                                      <p:cBhvr>
                                        <p:cTn id="29" dur="500"/>
                                        <p:tgtEl>
                                          <p:spTgt spid="1031"/>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dissolve">
                                      <p:cBhvr>
                                        <p:cTn id="34" dur="500"/>
                                        <p:tgtEl>
                                          <p:spTgt spid="11"/>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dissolve">
                                      <p:cBhvr>
                                        <p:cTn id="37" dur="500"/>
                                        <p:tgtEl>
                                          <p:spTgt spid="19"/>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dissolve">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1028"/>
                                        </p:tgtEl>
                                        <p:attrNameLst>
                                          <p:attrName>style.visibility</p:attrName>
                                        </p:attrNameLst>
                                      </p:cBhvr>
                                      <p:to>
                                        <p:strVal val="visible"/>
                                      </p:to>
                                    </p:set>
                                    <p:animEffect transition="in" filter="dissolve">
                                      <p:cBhvr>
                                        <p:cTn id="45" dur="500"/>
                                        <p:tgtEl>
                                          <p:spTgt spid="1028"/>
                                        </p:tgtEl>
                                      </p:cBhvr>
                                    </p:animEffect>
                                  </p:childTnLst>
                                </p:cTn>
                              </p:par>
                              <p:par>
                                <p:cTn id="46" presetID="9" presetClass="entr" presetSubtype="0" fill="hold" nodeType="withEffect">
                                  <p:stCondLst>
                                    <p:cond delay="0"/>
                                  </p:stCondLst>
                                  <p:childTnLst>
                                    <p:set>
                                      <p:cBhvr>
                                        <p:cTn id="47" dur="1" fill="hold">
                                          <p:stCondLst>
                                            <p:cond delay="0"/>
                                          </p:stCondLst>
                                        </p:cTn>
                                        <p:tgtEl>
                                          <p:spTgt spid="1030"/>
                                        </p:tgtEl>
                                        <p:attrNameLst>
                                          <p:attrName>style.visibility</p:attrName>
                                        </p:attrNameLst>
                                      </p:cBhvr>
                                      <p:to>
                                        <p:strVal val="visible"/>
                                      </p:to>
                                    </p:set>
                                    <p:animEffect transition="in" filter="dissolve">
                                      <p:cBhvr>
                                        <p:cTn id="48" dur="500"/>
                                        <p:tgtEl>
                                          <p:spTgt spid="1030"/>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dissolve">
                                      <p:cBhvr>
                                        <p:cTn id="53" dur="500"/>
                                        <p:tgtEl>
                                          <p:spTgt spid="15"/>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dissolve">
                                      <p:cBhvr>
                                        <p:cTn id="56" dur="500"/>
                                        <p:tgtEl>
                                          <p:spTgt spid="22"/>
                                        </p:tgtEl>
                                      </p:cBhvr>
                                    </p:animEffect>
                                  </p:childTnLst>
                                </p:cTn>
                              </p:par>
                              <p:par>
                                <p:cTn id="57" presetID="9" presetClass="entr" presetSubtype="0" fill="hold" nodeType="withEffect">
                                  <p:stCondLst>
                                    <p:cond delay="0"/>
                                  </p:stCondLst>
                                  <p:childTnLst>
                                    <p:set>
                                      <p:cBhvr>
                                        <p:cTn id="58" dur="1" fill="hold">
                                          <p:stCondLst>
                                            <p:cond delay="0"/>
                                          </p:stCondLst>
                                        </p:cTn>
                                        <p:tgtEl>
                                          <p:spTgt spid="1026"/>
                                        </p:tgtEl>
                                        <p:attrNameLst>
                                          <p:attrName>style.visibility</p:attrName>
                                        </p:attrNameLst>
                                      </p:cBhvr>
                                      <p:to>
                                        <p:strVal val="visible"/>
                                      </p:to>
                                    </p:set>
                                    <p:animEffect transition="in" filter="dissolve">
                                      <p:cBhvr>
                                        <p:cTn id="5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5" grpId="0"/>
      <p:bldP spid="11" grpId="0" animBg="1"/>
      <p:bldP spid="14" grpId="0"/>
      <p:bldP spid="17" grpId="0" animBg="1"/>
      <p:bldP spid="18" grpId="0"/>
      <p:bldP spid="19" grpId="0"/>
      <p:bldP spid="20" grpId="0" animBg="1"/>
      <p:bldP spid="21"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457200"/>
            <a:ext cx="8534400" cy="769441"/>
          </a:xfrm>
          <a:prstGeom prst="rect">
            <a:avLst/>
          </a:prstGeom>
          <a:no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4400" b="1" dirty="0" smtClean="0">
                <a:ln w="1905"/>
                <a:solidFill>
                  <a:schemeClr val="accent6">
                    <a:lumMod val="75000"/>
                  </a:schemeClr>
                </a:solidFill>
                <a:effectLst>
                  <a:innerShdw blurRad="69850" dist="43180" dir="5400000">
                    <a:srgbClr val="000000">
                      <a:alpha val="65000"/>
                    </a:srgbClr>
                  </a:innerShdw>
                </a:effectLst>
              </a:rPr>
              <a:t>The ePub Generation</a:t>
            </a:r>
          </a:p>
        </p:txBody>
      </p:sp>
      <p:sp>
        <p:nvSpPr>
          <p:cNvPr id="9" name="TextBox 8"/>
          <p:cNvSpPr txBox="1"/>
          <p:nvPr/>
        </p:nvSpPr>
        <p:spPr>
          <a:xfrm>
            <a:off x="304800" y="1219200"/>
            <a:ext cx="8534400" cy="830997"/>
          </a:xfrm>
          <a:prstGeom prst="rect">
            <a:avLst/>
          </a:prstGeom>
          <a:noFill/>
        </p:spPr>
        <p:txBody>
          <a:bodyPr wrap="square" rtlCol="0">
            <a:spAutoFit/>
          </a:bodyPr>
          <a:lstStyle/>
          <a:p>
            <a:pPr algn="ct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New Alexandrian Libraries of the Future"</a:t>
            </a:r>
          </a:p>
          <a:p>
            <a:pPr algn="ct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67587" name="Picture 3" descr="C:\Users\dog2\Desktop\Alexandee Library.png"/>
          <p:cNvPicPr>
            <a:picLocks noChangeAspect="1" noChangeArrowheads="1"/>
          </p:cNvPicPr>
          <p:nvPr/>
        </p:nvPicPr>
        <p:blipFill>
          <a:blip r:embed="rId3" cstate="print"/>
          <a:srcRect/>
          <a:stretch>
            <a:fillRect/>
          </a:stretch>
        </p:blipFill>
        <p:spPr bwMode="auto">
          <a:xfrm>
            <a:off x="4419600" y="2057400"/>
            <a:ext cx="4141098" cy="3810000"/>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533400" y="2209800"/>
            <a:ext cx="3352800" cy="347787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endParaRPr lang="en-US" sz="28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en-US" sz="2000" i="1" dirty="0" smtClean="0">
                <a:ln w="18415" cmpd="sng">
                  <a:solidFill>
                    <a:srgbClr val="FFFFFF"/>
                  </a:solidFill>
                  <a:prstDash val="solid"/>
                </a:ln>
                <a:solidFill>
                  <a:srgbClr val="FFFFFF"/>
                </a:solidFill>
              </a:rPr>
              <a:t>" We are moving away from a world in which some produce and many consume media, toward one in which everyone has a more active stake in the culture that is produced."</a:t>
            </a:r>
            <a:endParaRPr lang="en-US" sz="2000" dirty="0" smtClean="0">
              <a:ln w="18415" cmpd="sng">
                <a:solidFill>
                  <a:srgbClr val="FFFFFF"/>
                </a:solidFill>
                <a:prstDash val="solid"/>
              </a:ln>
              <a:solidFill>
                <a:srgbClr val="FFFFFF"/>
              </a:solidFill>
            </a:endParaRPr>
          </a:p>
          <a:p>
            <a:pPr algn="ctr"/>
            <a:endParaRPr lang="en-US" sz="3200" dirty="0">
              <a:ln w="18415" cmpd="sng">
                <a:solidFill>
                  <a:srgbClr val="FFFFFF"/>
                </a:solidFill>
                <a:prstDash val="solid"/>
              </a:ln>
              <a:solidFill>
                <a:srgbClr val="FFFFFF"/>
              </a:solidFill>
            </a:endParaRPr>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What I Teach with Today</a:t>
            </a:r>
            <a:endParaRPr lang="en-US" dirty="0">
              <a:solidFill>
                <a:schemeClr val="accent6"/>
              </a:solidFill>
            </a:endParaRPr>
          </a:p>
        </p:txBody>
      </p:sp>
      <p:sp>
        <p:nvSpPr>
          <p:cNvPr id="3" name="Text Placeholder 2"/>
          <p:cNvSpPr>
            <a:spLocks noGrp="1"/>
          </p:cNvSpPr>
          <p:nvPr>
            <p:ph type="body" idx="1"/>
          </p:nvPr>
        </p:nvSpPr>
        <p:spPr/>
        <p:txBody>
          <a:bodyPr/>
          <a:lstStyle/>
          <a:p>
            <a:r>
              <a:rPr lang="en-US" dirty="0" err="1" smtClean="0"/>
              <a:t>iPad</a:t>
            </a:r>
            <a:r>
              <a:rPr lang="en-US" dirty="0" smtClean="0"/>
              <a:t> II</a:t>
            </a:r>
            <a:endParaRPr lang="en-US" dirty="0"/>
          </a:p>
        </p:txBody>
      </p:sp>
      <p:pic>
        <p:nvPicPr>
          <p:cNvPr id="5123" name="Picture 3" descr="C:\Users\dog2\Desktop\jobs_ipad2.jpg"/>
          <p:cNvPicPr>
            <a:picLocks noChangeAspect="1" noChangeArrowheads="1"/>
          </p:cNvPicPr>
          <p:nvPr/>
        </p:nvPicPr>
        <p:blipFill>
          <a:blip r:embed="rId2" cstate="print"/>
          <a:srcRect/>
          <a:stretch>
            <a:fillRect/>
          </a:stretch>
        </p:blipFill>
        <p:spPr bwMode="auto">
          <a:xfrm>
            <a:off x="1524000" y="685800"/>
            <a:ext cx="6110377" cy="381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idx="4294967295"/>
          </p:nvPr>
        </p:nvSpPr>
        <p:spPr>
          <a:xfrm>
            <a:off x="457200" y="533400"/>
            <a:ext cx="8229600" cy="565150"/>
          </a:xfrm>
        </p:spPr>
        <p:txBody>
          <a:bodyPr>
            <a:normAutofit/>
          </a:bodyPr>
          <a:lstStyle/>
          <a:p>
            <a:pPr algn="ctr"/>
            <a:r>
              <a:rPr lang="en-US" sz="2800" dirty="0" smtClean="0">
                <a:ln w="1905"/>
                <a:solidFill>
                  <a:schemeClr val="accent6">
                    <a:lumMod val="75000"/>
                  </a:schemeClr>
                </a:solidFill>
                <a:effectLst>
                  <a:innerShdw blurRad="69850" dist="43180" dir="5400000">
                    <a:srgbClr val="000000">
                      <a:alpha val="65000"/>
                    </a:srgbClr>
                  </a:innerShdw>
                </a:effectLst>
              </a:rPr>
              <a:t>Today we are going to create an eBook.</a:t>
            </a:r>
            <a:endParaRPr lang="en-US" sz="2800" dirty="0">
              <a:ln w="1905"/>
              <a:solidFill>
                <a:schemeClr val="accent6">
                  <a:lumMod val="75000"/>
                </a:schemeClr>
              </a:solidFill>
              <a:effectLst>
                <a:innerShdw blurRad="69850" dist="43180" dir="5400000">
                  <a:srgbClr val="000000">
                    <a:alpha val="65000"/>
                  </a:srgbClr>
                </a:innerShdw>
              </a:effectLst>
            </a:endParaRPr>
          </a:p>
        </p:txBody>
      </p:sp>
      <p:sp>
        <p:nvSpPr>
          <p:cNvPr id="20" name="Text Placeholder 19"/>
          <p:cNvSpPr>
            <a:spLocks noGrp="1"/>
          </p:cNvSpPr>
          <p:nvPr>
            <p:ph type="body" sz="quarter" idx="4294967295"/>
          </p:nvPr>
        </p:nvSpPr>
        <p:spPr>
          <a:xfrm>
            <a:off x="4572000" y="1828800"/>
            <a:ext cx="3429000" cy="715963"/>
          </a:xfrm>
        </p:spPr>
        <p:txBody>
          <a:bodyPr/>
          <a:lstStyle/>
          <a:p>
            <a:pPr algn="ctr">
              <a:buNone/>
            </a:pPr>
            <a:r>
              <a:rPr lang="en-US" dirty="0" smtClean="0"/>
              <a:t>My NEW E-Book</a:t>
            </a:r>
            <a:endParaRPr lang="en-US" dirty="0"/>
          </a:p>
        </p:txBody>
      </p:sp>
      <p:pic>
        <p:nvPicPr>
          <p:cNvPr id="1026" name="Picture 2" descr="C:\Users\dog2\Desktop\Book Case.PNG"/>
          <p:cNvPicPr>
            <a:picLocks noChangeAspect="1" noChangeArrowheads="1"/>
          </p:cNvPicPr>
          <p:nvPr/>
        </p:nvPicPr>
        <p:blipFill>
          <a:blip r:embed="rId2" cstate="print"/>
          <a:srcRect/>
          <a:stretch>
            <a:fillRect/>
          </a:stretch>
        </p:blipFill>
        <p:spPr bwMode="auto">
          <a:xfrm>
            <a:off x="1066800" y="1447800"/>
            <a:ext cx="2844800" cy="4267200"/>
          </a:xfrm>
          <a:prstGeom prst="rect">
            <a:avLst/>
          </a:prstGeom>
          <a:ln>
            <a:noFill/>
          </a:ln>
          <a:effectLst>
            <a:outerShdw blurRad="292100" dist="139700" dir="2700000" algn="tl" rotWithShape="0">
              <a:srgbClr val="333333">
                <a:alpha val="65000"/>
              </a:srgbClr>
            </a:outerShdw>
          </a:effectLst>
        </p:spPr>
      </p:pic>
      <p:pic>
        <p:nvPicPr>
          <p:cNvPr id="1027" name="Picture 3" descr="C:\Users\dog2\Desktop\photo.PNG"/>
          <p:cNvPicPr>
            <a:picLocks noChangeAspect="1" noChangeArrowheads="1"/>
          </p:cNvPicPr>
          <p:nvPr/>
        </p:nvPicPr>
        <p:blipFill>
          <a:blip r:embed="rId3" cstate="print"/>
          <a:srcRect/>
          <a:stretch>
            <a:fillRect/>
          </a:stretch>
        </p:blipFill>
        <p:spPr bwMode="auto">
          <a:xfrm rot="16200000">
            <a:off x="5081496" y="1852705"/>
            <a:ext cx="2362201" cy="3381192"/>
          </a:xfrm>
          <a:prstGeom prst="rect">
            <a:avLst/>
          </a:prstGeom>
          <a:ln>
            <a:noFill/>
          </a:ln>
          <a:effectLst>
            <a:outerShdw blurRad="292100" dist="139700" dir="2700000" algn="tl" rotWithShape="0">
              <a:srgbClr val="333333">
                <a:alpha val="65000"/>
              </a:srgbClr>
            </a:outerShdw>
          </a:effectLst>
        </p:spPr>
      </p:pic>
      <p:sp>
        <p:nvSpPr>
          <p:cNvPr id="22" name="Text Placeholder 19"/>
          <p:cNvSpPr>
            <a:spLocks noGrp="1"/>
          </p:cNvSpPr>
          <p:nvPr>
            <p:ph type="body" sz="quarter" idx="4294967295"/>
          </p:nvPr>
        </p:nvSpPr>
        <p:spPr>
          <a:xfrm>
            <a:off x="1143000" y="3429000"/>
            <a:ext cx="2667000" cy="487363"/>
          </a:xfrm>
        </p:spPr>
        <p:txBody>
          <a:bodyPr>
            <a:normAutofit/>
          </a:bodyPr>
          <a:lstStyle/>
          <a:p>
            <a:pPr algn="ctr">
              <a:buNone/>
            </a:pPr>
            <a:r>
              <a:rPr lang="en-US" sz="2000" dirty="0" smtClean="0"/>
              <a:t>My e Book library</a:t>
            </a:r>
            <a:endParaRPr lang="en-US" sz="2000" dirty="0"/>
          </a:p>
        </p:txBody>
      </p:sp>
    </p:spTree>
  </p:cSld>
  <p:clrMapOvr>
    <a:masterClrMapping/>
  </p:clrMapOvr>
  <p:transition>
    <p:cut thruBlk="1"/>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C:\Users\dog2\Desktop\ipad-gizmodo1.jpg"/>
          <p:cNvPicPr>
            <a:picLocks noChangeAspect="1" noChangeArrowheads="1"/>
          </p:cNvPicPr>
          <p:nvPr/>
        </p:nvPicPr>
        <p:blipFill>
          <a:blip r:embed="rId3" cstate="print"/>
          <a:srcRect/>
          <a:stretch>
            <a:fillRect/>
          </a:stretch>
        </p:blipFill>
        <p:spPr bwMode="auto">
          <a:xfrm>
            <a:off x="609600" y="533400"/>
            <a:ext cx="7924800" cy="5257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Title 11"/>
          <p:cNvSpPr>
            <a:spLocks noGrp="1"/>
          </p:cNvSpPr>
          <p:nvPr>
            <p:ph type="title" idx="4294967295"/>
          </p:nvPr>
        </p:nvSpPr>
        <p:spPr>
          <a:xfrm>
            <a:off x="1143000" y="533400"/>
            <a:ext cx="6934200" cy="642938"/>
          </a:xfrm>
        </p:spPr>
        <p:txBody>
          <a:bodyPr>
            <a:normAutofit/>
          </a:bodyPr>
          <a:lstStyle/>
          <a:p>
            <a:pPr algn="ctr"/>
            <a:r>
              <a:rPr lang="en-US" sz="32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What You Will Need</a:t>
            </a:r>
            <a:endParaRPr lang="en-US" sz="3200" b="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Content Placeholder 12"/>
          <p:cNvSpPr>
            <a:spLocks noGrp="1"/>
          </p:cNvSpPr>
          <p:nvPr>
            <p:ph idx="4294967295"/>
          </p:nvPr>
        </p:nvSpPr>
        <p:spPr>
          <a:xfrm>
            <a:off x="609600" y="1905000"/>
            <a:ext cx="2514600" cy="1905000"/>
          </a:xfrm>
        </p:spPr>
        <p:txBody>
          <a:bodyPr>
            <a:normAutofit/>
          </a:bodyPr>
          <a:lstStyle/>
          <a:p>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To complete the task we will need some tools &amp; applications</a:t>
            </a:r>
          </a:p>
        </p:txBody>
      </p:sp>
    </p:spTree>
  </p:cSld>
  <p:clrMapOvr>
    <a:masterClrMapping/>
  </p:clrMapOvr>
  <p:transition>
    <p:fade thruBlk="1"/>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4800" dirty="0" smtClean="0">
                <a:ln w="1905"/>
                <a:solidFill>
                  <a:schemeClr val="accent6">
                    <a:lumMod val="75000"/>
                  </a:schemeClr>
                </a:solidFill>
                <a:effectLst>
                  <a:innerShdw blurRad="69850" dist="43180" dir="5400000">
                    <a:srgbClr val="000000">
                      <a:alpha val="65000"/>
                    </a:srgbClr>
                  </a:innerShdw>
                </a:effectLst>
              </a:rPr>
              <a:t>Tools = One </a:t>
            </a:r>
            <a:r>
              <a:rPr lang="en-US" sz="4800" dirty="0" err="1" smtClean="0">
                <a:ln w="1905"/>
                <a:solidFill>
                  <a:schemeClr val="accent6">
                    <a:lumMod val="75000"/>
                  </a:schemeClr>
                </a:solidFill>
                <a:effectLst>
                  <a:innerShdw blurRad="69850" dist="43180" dir="5400000">
                    <a:srgbClr val="000000">
                      <a:alpha val="65000"/>
                    </a:srgbClr>
                  </a:innerShdw>
                </a:effectLst>
              </a:rPr>
              <a:t>iPad</a:t>
            </a:r>
            <a:endParaRPr lang="en-US" sz="4800" dirty="0">
              <a:ln w="1905"/>
              <a:solidFill>
                <a:schemeClr val="accent6">
                  <a:lumMod val="75000"/>
                </a:schemeClr>
              </a:solidFill>
              <a:effectLst>
                <a:innerShdw blurRad="69850" dist="43180" dir="5400000">
                  <a:srgbClr val="000000">
                    <a:alpha val="65000"/>
                  </a:srgbClr>
                </a:innerShdw>
              </a:effectLst>
            </a:endParaRPr>
          </a:p>
        </p:txBody>
      </p:sp>
      <p:pic>
        <p:nvPicPr>
          <p:cNvPr id="2050" name="Picture 2" descr="C:\Users\dog2\Desktop\ipad_01.jpg"/>
          <p:cNvPicPr>
            <a:picLocks noChangeAspect="1" noChangeArrowheads="1"/>
          </p:cNvPicPr>
          <p:nvPr/>
        </p:nvPicPr>
        <p:blipFill>
          <a:blip r:embed="rId2" cstate="print"/>
          <a:srcRect/>
          <a:stretch>
            <a:fillRect/>
          </a:stretch>
        </p:blipFill>
        <p:spPr bwMode="auto">
          <a:xfrm>
            <a:off x="914400" y="762000"/>
            <a:ext cx="6553200" cy="43330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Cloud Callout 4"/>
          <p:cNvSpPr/>
          <p:nvPr/>
        </p:nvSpPr>
        <p:spPr>
          <a:xfrm>
            <a:off x="5410200" y="533400"/>
            <a:ext cx="2514600" cy="2057400"/>
          </a:xfrm>
          <a:prstGeom prst="cloudCallout">
            <a:avLst>
              <a:gd name="adj1" fmla="val -60902"/>
              <a:gd name="adj2" fmla="val 39632"/>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dirty="0" smtClean="0"/>
              <a:t>I think I need an </a:t>
            </a:r>
            <a:r>
              <a:rPr lang="en-US" sz="2000" dirty="0" err="1" smtClean="0"/>
              <a:t>iPad</a:t>
            </a:r>
            <a:r>
              <a:rPr lang="en-US" sz="2000" dirty="0" smtClean="0"/>
              <a:t> 2</a:t>
            </a:r>
            <a:endParaRPr lang="en-US" sz="2000" dirty="0"/>
          </a:p>
        </p:txBody>
      </p:sp>
    </p:spTree>
  </p:cSld>
  <p:clrMapOvr>
    <a:masterClrMapping/>
  </p:clrMapOvr>
  <p:transition>
    <p:cut thruBlk="1"/>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304800" y="5943600"/>
            <a:ext cx="8534400" cy="517525"/>
          </a:xfrm>
        </p:spPr>
        <p:txBody>
          <a:bodyPr>
            <a:normAutofit/>
          </a:bodyPr>
          <a:lstStyle/>
          <a:p>
            <a:pPr algn="ctr"/>
            <a:r>
              <a:rPr lang="en-US" sz="2400" dirty="0" smtClean="0">
                <a:ln w="1905"/>
                <a:solidFill>
                  <a:schemeClr val="accent6">
                    <a:lumMod val="75000"/>
                  </a:schemeClr>
                </a:solidFill>
                <a:effectLst>
                  <a:innerShdw blurRad="69850" dist="43180" dir="5400000">
                    <a:srgbClr val="000000">
                      <a:alpha val="65000"/>
                    </a:srgbClr>
                  </a:innerShdw>
                </a:effectLst>
              </a:rPr>
              <a:t>Applications = One From a Choice of Many</a:t>
            </a:r>
            <a:endParaRPr lang="en-US" sz="2400" dirty="0">
              <a:ln w="1905"/>
              <a:solidFill>
                <a:schemeClr val="accent6">
                  <a:lumMod val="75000"/>
                </a:schemeClr>
              </a:solidFill>
              <a:effectLst>
                <a:innerShdw blurRad="69850" dist="43180" dir="5400000">
                  <a:srgbClr val="000000">
                    <a:alpha val="65000"/>
                  </a:srgbClr>
                </a:innerShdw>
              </a:effectLst>
            </a:endParaRPr>
          </a:p>
        </p:txBody>
      </p:sp>
      <p:pic>
        <p:nvPicPr>
          <p:cNvPr id="5" name="Picture 2" descr="C:\Users\dog2\Desktop\Presentation Graphics\mzl.izabpdpm.175x175-75.jpg">
            <a:hlinkClick r:id="rId3"/>
          </p:cNvPr>
          <p:cNvPicPr>
            <a:picLocks noChangeAspect="1" noChangeArrowheads="1"/>
          </p:cNvPicPr>
          <p:nvPr/>
        </p:nvPicPr>
        <p:blipFill>
          <a:blip r:embed="rId4" cstate="print"/>
          <a:srcRect/>
          <a:stretch>
            <a:fillRect/>
          </a:stretch>
        </p:blipFill>
        <p:spPr bwMode="auto">
          <a:xfrm>
            <a:off x="1524000" y="1600200"/>
            <a:ext cx="1295400" cy="1295400"/>
          </a:xfrm>
          <a:prstGeom prst="rect">
            <a:avLst/>
          </a:prstGeom>
          <a:ln>
            <a:noFill/>
          </a:ln>
          <a:effectLst>
            <a:outerShdw blurRad="292100" dist="139700" dir="2700000" algn="tl" rotWithShape="0">
              <a:srgbClr val="333333">
                <a:alpha val="65000"/>
              </a:srgbClr>
            </a:outerShdw>
          </a:effectLst>
        </p:spPr>
      </p:pic>
      <p:pic>
        <p:nvPicPr>
          <p:cNvPr id="4098" name="Picture 2" descr="C:\Users\dog2\Desktop\Calibre.jpg">
            <a:hlinkClick r:id="rId5"/>
          </p:cNvPr>
          <p:cNvPicPr>
            <a:picLocks noChangeAspect="1" noChangeArrowheads="1"/>
          </p:cNvPicPr>
          <p:nvPr/>
        </p:nvPicPr>
        <p:blipFill>
          <a:blip r:embed="rId6" cstate="print"/>
          <a:srcRect/>
          <a:stretch>
            <a:fillRect/>
          </a:stretch>
        </p:blipFill>
        <p:spPr bwMode="auto">
          <a:xfrm>
            <a:off x="4953000" y="1524000"/>
            <a:ext cx="1294701" cy="1295400"/>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381000" y="533400"/>
            <a:ext cx="4038600" cy="461665"/>
          </a:xfrm>
          <a:prstGeom prst="rect">
            <a:avLst/>
          </a:prstGeom>
          <a:noFill/>
        </p:spPr>
        <p:txBody>
          <a:bodyPr wrap="square" rtlCol="0">
            <a:spAutoFit/>
          </a:bodyPr>
          <a:lstStyle/>
          <a:p>
            <a:pPr algn="ctr"/>
            <a:r>
              <a:rPr lang="en-US" sz="2400" b="1" dirty="0" err="1" smtClean="0">
                <a:ln w="1905"/>
                <a:solidFill>
                  <a:schemeClr val="accent6">
                    <a:lumMod val="75000"/>
                  </a:schemeClr>
                </a:solidFill>
                <a:effectLst>
                  <a:innerShdw blurRad="69850" dist="43180" dir="5400000">
                    <a:srgbClr val="000000">
                      <a:alpha val="65000"/>
                    </a:srgbClr>
                  </a:innerShdw>
                </a:effectLst>
              </a:rPr>
              <a:t>iPad</a:t>
            </a:r>
            <a:r>
              <a:rPr lang="en-US" sz="2400" b="1" dirty="0" smtClean="0">
                <a:ln w="1905"/>
                <a:solidFill>
                  <a:schemeClr val="accent6">
                    <a:lumMod val="75000"/>
                  </a:schemeClr>
                </a:solidFill>
                <a:effectLst>
                  <a:innerShdw blurRad="69850" dist="43180" dir="5400000">
                    <a:srgbClr val="000000">
                      <a:alpha val="65000"/>
                    </a:srgbClr>
                  </a:innerShdw>
                </a:effectLst>
              </a:rPr>
              <a:t> Applications</a:t>
            </a:r>
            <a:endParaRPr lang="en-US" sz="2400" b="1" dirty="0">
              <a:ln w="1905"/>
              <a:solidFill>
                <a:schemeClr val="accent6">
                  <a:lumMod val="75000"/>
                </a:schemeClr>
              </a:solidFill>
              <a:effectLst>
                <a:innerShdw blurRad="69850" dist="43180" dir="5400000">
                  <a:srgbClr val="000000">
                    <a:alpha val="65000"/>
                  </a:srgbClr>
                </a:innerShdw>
              </a:effectLst>
            </a:endParaRPr>
          </a:p>
        </p:txBody>
      </p:sp>
      <p:sp>
        <p:nvSpPr>
          <p:cNvPr id="10" name="TextBox 9"/>
          <p:cNvSpPr txBox="1"/>
          <p:nvPr/>
        </p:nvSpPr>
        <p:spPr>
          <a:xfrm>
            <a:off x="4495800" y="609600"/>
            <a:ext cx="4191000" cy="461665"/>
          </a:xfrm>
          <a:prstGeom prst="rect">
            <a:avLst/>
          </a:prstGeom>
          <a:noFill/>
        </p:spPr>
        <p:txBody>
          <a:bodyPr wrap="square" rtlCol="0">
            <a:spAutoFit/>
          </a:bodyPr>
          <a:lstStyle/>
          <a:p>
            <a:pPr algn="ctr"/>
            <a:r>
              <a:rPr lang="en-US" sz="2400" b="1" dirty="0" smtClean="0">
                <a:ln w="1905"/>
                <a:solidFill>
                  <a:schemeClr val="accent6">
                    <a:lumMod val="75000"/>
                  </a:schemeClr>
                </a:solidFill>
                <a:effectLst>
                  <a:innerShdw blurRad="69850" dist="43180" dir="5400000">
                    <a:srgbClr val="000000">
                      <a:alpha val="65000"/>
                    </a:srgbClr>
                  </a:innerShdw>
                </a:effectLst>
              </a:rPr>
              <a:t>On Line Applications</a:t>
            </a:r>
            <a:endParaRPr lang="en-US" sz="2400" b="1" dirty="0">
              <a:ln w="1905"/>
              <a:solidFill>
                <a:schemeClr val="accent6">
                  <a:lumMod val="75000"/>
                </a:schemeClr>
              </a:solidFill>
              <a:effectLst>
                <a:innerShdw blurRad="69850" dist="43180" dir="5400000">
                  <a:srgbClr val="000000">
                    <a:alpha val="65000"/>
                  </a:srgbClr>
                </a:innerShdw>
              </a:effectLst>
            </a:endParaRPr>
          </a:p>
        </p:txBody>
      </p:sp>
      <p:pic>
        <p:nvPicPr>
          <p:cNvPr id="1026" name="Picture 2" descr="C:\Users\dog2\Desktop\OnlineConvert.com.png">
            <a:hlinkClick r:id="rId7"/>
          </p:cNvPr>
          <p:cNvPicPr>
            <a:picLocks noChangeAspect="1" noChangeArrowheads="1"/>
          </p:cNvPicPr>
          <p:nvPr/>
        </p:nvPicPr>
        <p:blipFill>
          <a:blip r:embed="rId8" cstate="print"/>
          <a:srcRect/>
          <a:stretch>
            <a:fillRect/>
          </a:stretch>
        </p:blipFill>
        <p:spPr bwMode="auto">
          <a:xfrm>
            <a:off x="6858000" y="1524000"/>
            <a:ext cx="1513901" cy="1295400"/>
          </a:xfrm>
          <a:prstGeom prst="rect">
            <a:avLst/>
          </a:prstGeom>
          <a:ln>
            <a:noFill/>
          </a:ln>
          <a:effectLst>
            <a:outerShdw blurRad="292100" dist="139700" dir="2700000" algn="tl" rotWithShape="0">
              <a:srgbClr val="333333">
                <a:alpha val="65000"/>
              </a:srgbClr>
            </a:outerShdw>
          </a:effectLst>
        </p:spPr>
      </p:pic>
      <p:pic>
        <p:nvPicPr>
          <p:cNvPr id="1027" name="Picture 3" descr="C:\Users\dog2\Desktop\Pages%20512%20Original.png"/>
          <p:cNvPicPr>
            <a:picLocks noChangeAspect="1" noChangeArrowheads="1"/>
          </p:cNvPicPr>
          <p:nvPr/>
        </p:nvPicPr>
        <p:blipFill>
          <a:blip r:embed="rId9" cstate="print"/>
          <a:srcRect/>
          <a:stretch>
            <a:fillRect/>
          </a:stretch>
        </p:blipFill>
        <p:spPr bwMode="auto">
          <a:xfrm>
            <a:off x="1219200" y="3657600"/>
            <a:ext cx="1752600" cy="1752600"/>
          </a:xfrm>
          <a:prstGeom prst="rect">
            <a:avLst/>
          </a:prstGeom>
          <a:ln>
            <a:noFill/>
          </a:ln>
          <a:effectLst>
            <a:outerShdw blurRad="292100" dist="139700" dir="2700000" algn="tl" rotWithShape="0">
              <a:srgbClr val="333333">
                <a:alpha val="65000"/>
              </a:srgbClr>
            </a:outerShdw>
          </a:effectLst>
        </p:spPr>
      </p:pic>
      <p:pic>
        <p:nvPicPr>
          <p:cNvPr id="11" name="Picture 2" descr="C:\Users\dog2\Desktop\epubresourcelinks.png">
            <a:hlinkClick r:id="rId10"/>
          </p:cNvPr>
          <p:cNvPicPr>
            <a:picLocks noChangeAspect="1" noChangeArrowheads="1"/>
          </p:cNvPicPr>
          <p:nvPr/>
        </p:nvPicPr>
        <p:blipFill>
          <a:blip r:embed="rId11" cstate="print"/>
          <a:srcRect/>
          <a:stretch>
            <a:fillRect/>
          </a:stretch>
        </p:blipFill>
        <p:spPr bwMode="auto">
          <a:xfrm>
            <a:off x="3657600" y="3657600"/>
            <a:ext cx="1492425" cy="2041525"/>
          </a:xfrm>
          <a:prstGeom prst="rect">
            <a:avLst/>
          </a:prstGeom>
          <a:ln>
            <a:noFill/>
          </a:ln>
          <a:effectLst>
            <a:outerShdw blurRad="292100" dist="139700" dir="2700000" algn="tl" rotWithShape="0">
              <a:srgbClr val="333333">
                <a:alpha val="65000"/>
              </a:srgbClr>
            </a:outerShdw>
          </a:effectLst>
        </p:spPr>
      </p:pic>
      <p:pic>
        <p:nvPicPr>
          <p:cNvPr id="6146" name="Picture 2" descr="C:\Users\dog2\Desktop\epubbudcolor.png">
            <a:hlinkClick r:id="rId12"/>
          </p:cNvPr>
          <p:cNvPicPr>
            <a:picLocks noChangeAspect="1" noChangeArrowheads="1"/>
          </p:cNvPicPr>
          <p:nvPr/>
        </p:nvPicPr>
        <p:blipFill>
          <a:blip r:embed="rId13" cstate="print"/>
          <a:srcRect/>
          <a:stretch>
            <a:fillRect/>
          </a:stretch>
        </p:blipFill>
        <p:spPr bwMode="auto">
          <a:xfrm>
            <a:off x="6019800" y="3962400"/>
            <a:ext cx="1995589" cy="13716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thruBlk="1"/>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dog2\Desktop\user_generated-content-2.jpg"/>
          <p:cNvPicPr>
            <a:picLocks noChangeAspect="1" noChangeArrowheads="1"/>
          </p:cNvPicPr>
          <p:nvPr/>
        </p:nvPicPr>
        <p:blipFill>
          <a:blip r:embed="rId2" cstate="print"/>
          <a:srcRect/>
          <a:stretch>
            <a:fillRect/>
          </a:stretch>
        </p:blipFill>
        <p:spPr bwMode="auto">
          <a:xfrm>
            <a:off x="4572000" y="1828800"/>
            <a:ext cx="3962400" cy="4180456"/>
          </a:xfrm>
          <a:prstGeom prst="rect">
            <a:avLst/>
          </a:prstGeom>
          <a:ln>
            <a:noFill/>
          </a:ln>
          <a:effectLst>
            <a:softEdge rad="112500"/>
          </a:effectLst>
        </p:spPr>
      </p:pic>
      <p:sp>
        <p:nvSpPr>
          <p:cNvPr id="3" name="Content Placeholder 2"/>
          <p:cNvSpPr>
            <a:spLocks noGrp="1"/>
          </p:cNvSpPr>
          <p:nvPr>
            <p:ph idx="4294967295"/>
          </p:nvPr>
        </p:nvSpPr>
        <p:spPr>
          <a:xfrm>
            <a:off x="762000" y="2057400"/>
            <a:ext cx="3657600" cy="3505200"/>
          </a:xfrm>
        </p:spPr>
        <p:style>
          <a:lnRef idx="0">
            <a:schemeClr val="accent6"/>
          </a:lnRef>
          <a:fillRef idx="3">
            <a:schemeClr val="accent6"/>
          </a:fillRef>
          <a:effectRef idx="3">
            <a:schemeClr val="accent6"/>
          </a:effectRef>
          <a:fontRef idx="minor">
            <a:schemeClr val="lt1"/>
          </a:fontRef>
        </p:style>
        <p:txBody>
          <a:bodyPr/>
          <a:lstStyle/>
          <a:p>
            <a:pPr lvl="0"/>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Text</a:t>
            </a:r>
          </a:p>
          <a:p>
            <a:pPr lvl="0"/>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Video</a:t>
            </a:r>
          </a:p>
          <a:p>
            <a:pPr lvl="0"/>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Audio</a:t>
            </a:r>
          </a:p>
          <a:p>
            <a:pPr lvl="0"/>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Illustrations</a:t>
            </a:r>
          </a:p>
          <a:p>
            <a:pPr lvl="0"/>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Images</a:t>
            </a:r>
          </a:p>
          <a:p>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angle 4"/>
          <p:cNvSpPr/>
          <p:nvPr/>
        </p:nvSpPr>
        <p:spPr>
          <a:xfrm>
            <a:off x="533400" y="457200"/>
            <a:ext cx="8153400" cy="1323439"/>
          </a:xfrm>
          <a:prstGeom prst="rect">
            <a:avLst/>
          </a:prstGeom>
        </p:spPr>
        <p:txBody>
          <a:bodyPr wrap="square">
            <a:spAutoFit/>
          </a:bodyPr>
          <a:lstStyle/>
          <a:p>
            <a:r>
              <a:rPr lang="en-US" sz="4000" b="1" dirty="0" smtClean="0">
                <a:ln w="1905"/>
                <a:solidFill>
                  <a:schemeClr val="accent6">
                    <a:lumMod val="75000"/>
                  </a:schemeClr>
                </a:solidFill>
                <a:effectLst>
                  <a:innerShdw blurRad="69850" dist="43180" dir="5400000">
                    <a:srgbClr val="000000">
                      <a:alpha val="65000"/>
                    </a:srgbClr>
                  </a:innerShdw>
                </a:effectLst>
              </a:rPr>
              <a:t>To create an eBook </a:t>
            </a:r>
            <a:br>
              <a:rPr lang="en-US" sz="4000" b="1" dirty="0" smtClean="0">
                <a:ln w="1905"/>
                <a:solidFill>
                  <a:schemeClr val="accent6">
                    <a:lumMod val="75000"/>
                  </a:schemeClr>
                </a:solidFill>
                <a:effectLst>
                  <a:innerShdw blurRad="69850" dist="43180" dir="5400000">
                    <a:srgbClr val="000000">
                      <a:alpha val="65000"/>
                    </a:srgbClr>
                  </a:innerShdw>
                </a:effectLst>
              </a:rPr>
            </a:br>
            <a:r>
              <a:rPr lang="en-US" sz="4000" b="1" dirty="0" smtClean="0">
                <a:ln w="1905"/>
                <a:solidFill>
                  <a:schemeClr val="accent6">
                    <a:lumMod val="75000"/>
                  </a:schemeClr>
                </a:solidFill>
                <a:effectLst>
                  <a:innerShdw blurRad="69850" dist="43180" dir="5400000">
                    <a:srgbClr val="000000">
                      <a:alpha val="65000"/>
                    </a:srgbClr>
                  </a:innerShdw>
                </a:effectLst>
              </a:rPr>
              <a:t>we will need some content</a:t>
            </a:r>
            <a:endParaRPr lang="en-US" sz="4000" b="1" dirty="0">
              <a:ln w="1905"/>
              <a:solidFill>
                <a:schemeClr val="accent6">
                  <a:lumMod val="75000"/>
                </a:schemeClr>
              </a:solidFill>
              <a:effectLst>
                <a:innerShdw blurRad="69850" dist="43180" dir="5400000">
                  <a:srgbClr val="000000">
                    <a:alpha val="65000"/>
                  </a:srgbClr>
                </a:innerShdw>
              </a:effectLst>
            </a:endParaRPr>
          </a:p>
        </p:txBody>
      </p:sp>
    </p:spTree>
  </p:cSld>
  <p:clrMapOvr>
    <a:masterClrMapping/>
  </p:clrMapOvr>
  <p:transition>
    <p:cut thruBlk="1"/>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533400"/>
            <a:ext cx="8382000" cy="1050925"/>
          </a:xfrm>
        </p:spPr>
        <p:txBody>
          <a:bodyPr>
            <a:normAutofit fontScale="90000"/>
          </a:bodyPr>
          <a:lstStyle/>
          <a:p>
            <a:r>
              <a:rPr lang="en-US" dirty="0" smtClean="0">
                <a:ln w="1905"/>
                <a:solidFill>
                  <a:schemeClr val="accent6">
                    <a:lumMod val="75000"/>
                  </a:schemeClr>
                </a:solidFill>
                <a:effectLst>
                  <a:innerShdw blurRad="69850" dist="43180" dir="5400000">
                    <a:srgbClr val="000000">
                      <a:alpha val="65000"/>
                    </a:srgbClr>
                  </a:innerShdw>
                </a:effectLst>
              </a:rPr>
              <a:t>Tricks &amp; </a:t>
            </a:r>
            <a:r>
              <a:rPr lang="en-US" dirty="0" smtClean="0">
                <a:ln w="1905"/>
                <a:solidFill>
                  <a:schemeClr val="accent6">
                    <a:lumMod val="75000"/>
                  </a:schemeClr>
                </a:solidFill>
                <a:effectLst>
                  <a:innerShdw blurRad="69850" dist="43180" dir="5400000">
                    <a:srgbClr val="000000">
                      <a:alpha val="65000"/>
                    </a:srgbClr>
                  </a:innerShdw>
                </a:effectLst>
              </a:rPr>
              <a:t>Tweaking </a:t>
            </a:r>
            <a:r>
              <a:rPr lang="en-US" dirty="0" smtClean="0">
                <a:ln w="1905"/>
                <a:solidFill>
                  <a:schemeClr val="accent6">
                    <a:lumMod val="75000"/>
                  </a:schemeClr>
                </a:solidFill>
                <a:effectLst>
                  <a:innerShdw blurRad="69850" dist="43180" dir="5400000">
                    <a:srgbClr val="000000">
                      <a:alpha val="65000"/>
                    </a:srgbClr>
                  </a:innerShdw>
                </a:effectLst>
              </a:rPr>
              <a:t>in </a:t>
            </a:r>
            <a:br>
              <a:rPr lang="en-US" dirty="0" smtClean="0">
                <a:ln w="1905"/>
                <a:solidFill>
                  <a:schemeClr val="accent6">
                    <a:lumMod val="75000"/>
                  </a:schemeClr>
                </a:solidFill>
                <a:effectLst>
                  <a:innerShdw blurRad="69850" dist="43180" dir="5400000">
                    <a:srgbClr val="000000">
                      <a:alpha val="65000"/>
                    </a:srgbClr>
                  </a:innerShdw>
                </a:effectLst>
              </a:rPr>
            </a:br>
            <a:r>
              <a:rPr lang="en-US" dirty="0" smtClean="0">
                <a:ln w="1905"/>
                <a:solidFill>
                  <a:schemeClr val="accent6">
                    <a:lumMod val="75000"/>
                  </a:schemeClr>
                </a:solidFill>
                <a:effectLst>
                  <a:innerShdw blurRad="69850" dist="43180" dir="5400000">
                    <a:srgbClr val="000000">
                      <a:alpha val="65000"/>
                    </a:srgbClr>
                  </a:innerShdw>
                </a:effectLst>
              </a:rPr>
              <a:t>                 Creative Book Builder</a:t>
            </a:r>
            <a:endParaRPr lang="en-US" dirty="0">
              <a:ln w="1905"/>
              <a:solidFill>
                <a:schemeClr val="accent6">
                  <a:lumMod val="75000"/>
                </a:schemeClr>
              </a:solidFill>
              <a:effectLst>
                <a:innerShdw blurRad="69850" dist="43180" dir="5400000">
                  <a:srgbClr val="000000">
                    <a:alpha val="65000"/>
                  </a:srgbClr>
                </a:innerShdw>
              </a:effectLst>
            </a:endParaRPr>
          </a:p>
        </p:txBody>
      </p:sp>
      <p:sp>
        <p:nvSpPr>
          <p:cNvPr id="3" name="Content Placeholder 2"/>
          <p:cNvSpPr>
            <a:spLocks noGrp="1"/>
          </p:cNvSpPr>
          <p:nvPr>
            <p:ph idx="4294967295"/>
          </p:nvPr>
        </p:nvSpPr>
        <p:spPr>
          <a:xfrm>
            <a:off x="960438" y="1752600"/>
            <a:ext cx="7878762" cy="4187825"/>
          </a:xfrm>
        </p:spPr>
        <p:txBody>
          <a:bodyPr/>
          <a:lstStyle/>
          <a:p>
            <a:pPr>
              <a:buNone/>
            </a:pPr>
            <a:r>
              <a:rPr lang="en-US" b="1" dirty="0" smtClean="0">
                <a:ln w="1905"/>
                <a:solidFill>
                  <a:schemeClr val="accent6">
                    <a:lumMod val="75000"/>
                  </a:schemeClr>
                </a:solidFill>
                <a:effectLst>
                  <a:innerShdw blurRad="69850" dist="43180" dir="5400000">
                    <a:srgbClr val="000000">
                      <a:alpha val="65000"/>
                    </a:srgbClr>
                  </a:innerShdw>
                </a:effectLst>
              </a:rPr>
              <a:t>When Using Media</a:t>
            </a:r>
          </a:p>
          <a:p>
            <a:pPr lvl="0"/>
            <a:r>
              <a:rPr lang="en-US" b="1" dirty="0" smtClean="0">
                <a:ln w="1905"/>
                <a:solidFill>
                  <a:schemeClr val="accent6">
                    <a:lumMod val="60000"/>
                    <a:lumOff val="40000"/>
                  </a:schemeClr>
                </a:solidFill>
                <a:effectLst>
                  <a:innerShdw blurRad="69850" dist="43180" dir="5400000">
                    <a:srgbClr val="000000">
                      <a:alpha val="65000"/>
                    </a:srgbClr>
                  </a:innerShdw>
                </a:effectLst>
              </a:rPr>
              <a:t>Use YouTube downloader</a:t>
            </a:r>
          </a:p>
          <a:p>
            <a:pPr lvl="0"/>
            <a:r>
              <a:rPr lang="en-US" b="1" dirty="0" smtClean="0">
                <a:ln w="1905"/>
                <a:solidFill>
                  <a:schemeClr val="accent6">
                    <a:lumMod val="75000"/>
                  </a:schemeClr>
                </a:solidFill>
                <a:effectLst>
                  <a:innerShdw blurRad="69850" dist="43180" dir="5400000">
                    <a:srgbClr val="000000">
                      <a:alpha val="65000"/>
                    </a:srgbClr>
                  </a:innerShdw>
                </a:effectLst>
              </a:rPr>
              <a:t>Convert to medium low quality </a:t>
            </a:r>
            <a:r>
              <a:rPr lang="en-US" b="1" dirty="0" err="1" smtClean="0">
                <a:ln w="1905"/>
                <a:solidFill>
                  <a:schemeClr val="accent6">
                    <a:lumMod val="75000"/>
                  </a:schemeClr>
                </a:solidFill>
                <a:effectLst>
                  <a:innerShdw blurRad="69850" dist="43180" dir="5400000">
                    <a:srgbClr val="000000">
                      <a:alpha val="65000"/>
                    </a:srgbClr>
                  </a:innerShdw>
                </a:effectLst>
              </a:rPr>
              <a:t>iPhone</a:t>
            </a:r>
            <a:endParaRPr lang="en-US" b="1" dirty="0" smtClean="0">
              <a:ln w="1905"/>
              <a:solidFill>
                <a:schemeClr val="accent6">
                  <a:lumMod val="75000"/>
                </a:schemeClr>
              </a:solidFill>
              <a:effectLst>
                <a:innerShdw blurRad="69850" dist="43180" dir="5400000">
                  <a:srgbClr val="000000">
                    <a:alpha val="65000"/>
                  </a:srgbClr>
                </a:innerShdw>
              </a:effectLst>
            </a:endParaRPr>
          </a:p>
          <a:p>
            <a:pPr lvl="0"/>
            <a:r>
              <a:rPr lang="en-US" b="1" dirty="0" smtClean="0">
                <a:ln w="1905"/>
                <a:solidFill>
                  <a:schemeClr val="accent6">
                    <a:lumMod val="60000"/>
                    <a:lumOff val="40000"/>
                  </a:schemeClr>
                </a:solidFill>
                <a:effectLst>
                  <a:innerShdw blurRad="69850" dist="43180" dir="5400000">
                    <a:srgbClr val="000000">
                      <a:alpha val="65000"/>
                    </a:srgbClr>
                  </a:innerShdw>
                </a:effectLst>
              </a:rPr>
              <a:t>Compress mp3 files to medium quality</a:t>
            </a:r>
          </a:p>
          <a:p>
            <a:pPr lvl="0"/>
            <a:r>
              <a:rPr lang="en-US" b="1" dirty="0" smtClean="0">
                <a:ln w="1905"/>
                <a:solidFill>
                  <a:schemeClr val="accent6">
                    <a:lumMod val="75000"/>
                  </a:schemeClr>
                </a:solidFill>
                <a:effectLst>
                  <a:innerShdw blurRad="69850" dist="43180" dir="5400000">
                    <a:srgbClr val="000000">
                      <a:alpha val="65000"/>
                    </a:srgbClr>
                  </a:innerShdw>
                </a:effectLst>
              </a:rPr>
              <a:t>Create illustrations in PowerPoint and convert to gif file</a:t>
            </a:r>
          </a:p>
        </p:txBody>
      </p:sp>
    </p:spTree>
  </p:cSld>
  <p:clrMapOvr>
    <a:masterClrMapping/>
  </p:clrMapOvr>
  <p:transition>
    <p:fade thruBlk="1"/>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981200" y="5410200"/>
            <a:ext cx="6705600" cy="762000"/>
          </a:xfrm>
        </p:spPr>
        <p:txBody>
          <a:bodyPr>
            <a:normAutofit/>
          </a:bodyPr>
          <a:lstStyle/>
          <a:p>
            <a:pPr algn="r"/>
            <a:r>
              <a:rPr lang="en-US" sz="4000" dirty="0" smtClean="0">
                <a:ln w="1905"/>
                <a:solidFill>
                  <a:schemeClr val="accent6">
                    <a:lumMod val="75000"/>
                  </a:schemeClr>
                </a:solidFill>
                <a:effectLst>
                  <a:innerShdw blurRad="69850" dist="43180" dir="5400000">
                    <a:srgbClr val="000000">
                      <a:alpha val="65000"/>
                    </a:srgbClr>
                  </a:innerShdw>
                </a:effectLst>
              </a:rPr>
              <a:t>YouTube Downloader</a:t>
            </a:r>
            <a:endParaRPr lang="en-US" sz="4000" dirty="0">
              <a:ln w="1905"/>
              <a:solidFill>
                <a:schemeClr val="accent6">
                  <a:lumMod val="75000"/>
                </a:schemeClr>
              </a:solidFill>
              <a:effectLst>
                <a:innerShdw blurRad="69850" dist="43180" dir="5400000">
                  <a:srgbClr val="000000">
                    <a:alpha val="65000"/>
                  </a:srgbClr>
                </a:innerShdw>
              </a:effectLst>
            </a:endParaRPr>
          </a:p>
        </p:txBody>
      </p:sp>
      <p:pic>
        <p:nvPicPr>
          <p:cNvPr id="5" name="Picture 3" descr="C:\Users\dog2\Desktop\youtube-downloader.png">
            <a:hlinkClick r:id="rId3"/>
          </p:cNvPr>
          <p:cNvPicPr>
            <a:picLocks noChangeAspect="1" noChangeArrowheads="1"/>
          </p:cNvPicPr>
          <p:nvPr/>
        </p:nvPicPr>
        <p:blipFill>
          <a:blip r:embed="rId4" cstate="print"/>
          <a:srcRect/>
          <a:stretch>
            <a:fillRect/>
          </a:stretch>
        </p:blipFill>
        <p:spPr bwMode="auto">
          <a:xfrm>
            <a:off x="762000" y="5257800"/>
            <a:ext cx="1219200" cy="1219200"/>
          </a:xfrm>
          <a:prstGeom prst="rect">
            <a:avLst/>
          </a:prstGeom>
          <a:noFill/>
        </p:spPr>
      </p:pic>
      <p:pic>
        <p:nvPicPr>
          <p:cNvPr id="6" name="Free YouTube Downloader - How to download YouTube video.wmv">
            <a:hlinkClick r:id="" action="ppaction://media"/>
          </p:cNvPr>
          <p:cNvPicPr>
            <a:picLocks noRot="1" noChangeAspect="1"/>
          </p:cNvPicPr>
          <p:nvPr>
            <a:videoFile r:link="rId1"/>
          </p:nvPr>
        </p:nvPicPr>
        <p:blipFill>
          <a:blip r:embed="rId5" cstate="print"/>
          <a:stretch>
            <a:fillRect/>
          </a:stretch>
        </p:blipFill>
        <p:spPr>
          <a:xfrm>
            <a:off x="533400" y="533400"/>
            <a:ext cx="8128000" cy="4572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4953000"/>
            <a:ext cx="8183563" cy="676275"/>
          </a:xfrm>
        </p:spPr>
        <p:txBody>
          <a:bodyPr>
            <a:normAutofit/>
          </a:bodyPr>
          <a:lstStyle/>
          <a:p>
            <a:r>
              <a:rPr lang="en-US" sz="2800" dirty="0" smtClean="0">
                <a:solidFill>
                  <a:schemeClr val="accent6">
                    <a:lumMod val="75000"/>
                  </a:schemeClr>
                </a:solidFill>
              </a:rPr>
              <a:t>Help Celebrate Digital Learning Day</a:t>
            </a:r>
            <a:endParaRPr lang="en-US" sz="2800" dirty="0">
              <a:solidFill>
                <a:schemeClr val="accent6">
                  <a:lumMod val="75000"/>
                </a:schemeClr>
              </a:solidFill>
            </a:endParaRPr>
          </a:p>
        </p:txBody>
      </p:sp>
      <p:pic>
        <p:nvPicPr>
          <p:cNvPr id="1026" name="Picture 2" descr="C:\Users\dog2\Desktop\DigitalLearningDay.jpg"/>
          <p:cNvPicPr>
            <a:picLocks noChangeAspect="1" noChangeArrowheads="1"/>
          </p:cNvPicPr>
          <p:nvPr/>
        </p:nvPicPr>
        <p:blipFill>
          <a:blip r:embed="rId2" cstate="print"/>
          <a:srcRect/>
          <a:stretch>
            <a:fillRect/>
          </a:stretch>
        </p:blipFill>
        <p:spPr bwMode="auto">
          <a:xfrm>
            <a:off x="4800600" y="457200"/>
            <a:ext cx="3467100" cy="3403600"/>
          </a:xfrm>
          <a:prstGeom prst="rect">
            <a:avLst/>
          </a:prstGeom>
          <a:noFill/>
        </p:spPr>
      </p:pic>
      <p:pic>
        <p:nvPicPr>
          <p:cNvPr id="1027" name="Picture 3" descr="C:\Users\dog2\Desktop\garfield2dld.jpg"/>
          <p:cNvPicPr>
            <a:picLocks noChangeAspect="1" noChangeArrowheads="1"/>
          </p:cNvPicPr>
          <p:nvPr/>
        </p:nvPicPr>
        <p:blipFill>
          <a:blip r:embed="rId3" cstate="print"/>
          <a:srcRect/>
          <a:stretch>
            <a:fillRect/>
          </a:stretch>
        </p:blipFill>
        <p:spPr bwMode="auto">
          <a:xfrm>
            <a:off x="838200" y="1600200"/>
            <a:ext cx="4127500" cy="3060700"/>
          </a:xfrm>
          <a:prstGeom prst="rect">
            <a:avLst/>
          </a:prstGeom>
          <a:noFill/>
        </p:spPr>
      </p:pic>
      <p:sp>
        <p:nvSpPr>
          <p:cNvPr id="6" name="TextBox 5"/>
          <p:cNvSpPr txBox="1"/>
          <p:nvPr/>
        </p:nvSpPr>
        <p:spPr>
          <a:xfrm>
            <a:off x="4876800" y="914400"/>
            <a:ext cx="3429000" cy="369332"/>
          </a:xfrm>
          <a:prstGeom prst="rect">
            <a:avLst/>
          </a:prstGeom>
          <a:noFill/>
        </p:spPr>
        <p:txBody>
          <a:bodyPr wrap="square" rtlCol="0">
            <a:spAutoFit/>
          </a:bodyPr>
          <a:lstStyle/>
          <a:p>
            <a:pPr algn="ctr"/>
            <a:r>
              <a:rPr lang="en-US" dirty="0" smtClean="0">
                <a:solidFill>
                  <a:schemeClr val="accent6"/>
                </a:solidFill>
              </a:rPr>
              <a:t>Select Link For Resources</a:t>
            </a:r>
            <a:endParaRPr lang="en-US" dirty="0">
              <a:solidFill>
                <a:schemeClr val="accent6"/>
              </a:solidFill>
            </a:endParaRPr>
          </a:p>
        </p:txBody>
      </p:sp>
      <p:sp>
        <p:nvSpPr>
          <p:cNvPr id="7" name="TextBox 6"/>
          <p:cNvSpPr txBox="1"/>
          <p:nvPr/>
        </p:nvSpPr>
        <p:spPr>
          <a:xfrm>
            <a:off x="685800" y="5638800"/>
            <a:ext cx="3755772" cy="584775"/>
          </a:xfrm>
          <a:prstGeom prst="rect">
            <a:avLst/>
          </a:prstGeom>
          <a:noFill/>
        </p:spPr>
        <p:txBody>
          <a:bodyPr wrap="none" rtlCol="0">
            <a:spAutoFit/>
          </a:bodyPr>
          <a:lstStyle/>
          <a:p>
            <a:r>
              <a:rPr lang="en-US" sz="3200" dirty="0" smtClean="0">
                <a:solidFill>
                  <a:schemeClr val="accent6"/>
                </a:solidFill>
                <a:effectLst>
                  <a:outerShdw blurRad="38100" dist="38100" dir="2700000" algn="tl">
                    <a:srgbClr val="000000">
                      <a:alpha val="43137"/>
                    </a:srgbClr>
                  </a:outerShdw>
                </a:effectLst>
              </a:rPr>
              <a:t>February 1, 2012</a:t>
            </a:r>
            <a:endParaRPr lang="en-US" sz="3200" dirty="0">
              <a:solidFill>
                <a:schemeClr val="accent6"/>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57200"/>
            <a:ext cx="8534400" cy="461665"/>
          </a:xfrm>
          <a:prstGeom prst="rect">
            <a:avLst/>
          </a:prstGeom>
          <a:noFill/>
        </p:spPr>
        <p:txBody>
          <a:bodyPr wrap="square" rtlCol="0">
            <a:spAutoFit/>
          </a:bodyPr>
          <a:lstStyle/>
          <a:p>
            <a:pPr algn="ctr"/>
            <a:r>
              <a:rPr lang="en-US" sz="2400" b="1" dirty="0" smtClean="0">
                <a:ln w="1905"/>
                <a:solidFill>
                  <a:schemeClr val="accent6">
                    <a:lumMod val="75000"/>
                  </a:schemeClr>
                </a:solidFill>
                <a:effectLst>
                  <a:innerShdw blurRad="69850" dist="43180" dir="5400000">
                    <a:srgbClr val="000000">
                      <a:alpha val="65000"/>
                    </a:srgbClr>
                  </a:innerShdw>
                </a:effectLst>
              </a:rPr>
              <a:t>Resources to Creating and Sharing Digital Media</a:t>
            </a:r>
            <a:endParaRPr lang="en-US" sz="2400" b="1" dirty="0">
              <a:ln w="1905"/>
              <a:solidFill>
                <a:schemeClr val="accent6">
                  <a:lumMod val="75000"/>
                </a:schemeClr>
              </a:solidFill>
              <a:effectLst>
                <a:innerShdw blurRad="69850" dist="43180" dir="5400000">
                  <a:srgbClr val="000000">
                    <a:alpha val="65000"/>
                  </a:srgbClr>
                </a:innerShdw>
              </a:effectLst>
            </a:endParaRPr>
          </a:p>
        </p:txBody>
      </p:sp>
      <p:pic>
        <p:nvPicPr>
          <p:cNvPr id="1026" name="Picture 2" descr="C:\Users\dog2\Desktop\epubresourcelinks.png">
            <a:hlinkClick r:id="rId2"/>
          </p:cNvPr>
          <p:cNvPicPr>
            <a:picLocks noChangeAspect="1" noChangeArrowheads="1"/>
          </p:cNvPicPr>
          <p:nvPr/>
        </p:nvPicPr>
        <p:blipFill>
          <a:blip r:embed="rId3" cstate="print"/>
          <a:srcRect/>
          <a:stretch>
            <a:fillRect/>
          </a:stretch>
        </p:blipFill>
        <p:spPr bwMode="auto">
          <a:xfrm>
            <a:off x="914400" y="1600200"/>
            <a:ext cx="1492425" cy="2041525"/>
          </a:xfrm>
          <a:prstGeom prst="rect">
            <a:avLst/>
          </a:prstGeom>
          <a:noFill/>
        </p:spPr>
      </p:pic>
      <p:pic>
        <p:nvPicPr>
          <p:cNvPr id="1027" name="Picture 3" descr="C:\Users\dog2\Desktop\qr code generator.png">
            <a:hlinkClick r:id="rId4"/>
          </p:cNvPr>
          <p:cNvPicPr>
            <a:picLocks noChangeAspect="1" noChangeArrowheads="1"/>
          </p:cNvPicPr>
          <p:nvPr/>
        </p:nvPicPr>
        <p:blipFill>
          <a:blip r:embed="rId5" cstate="print"/>
          <a:srcRect/>
          <a:stretch>
            <a:fillRect/>
          </a:stretch>
        </p:blipFill>
        <p:spPr bwMode="auto">
          <a:xfrm>
            <a:off x="3352800" y="1600200"/>
            <a:ext cx="1905000" cy="1952625"/>
          </a:xfrm>
          <a:prstGeom prst="rect">
            <a:avLst/>
          </a:prstGeom>
          <a:noFill/>
        </p:spPr>
      </p:pic>
      <p:pic>
        <p:nvPicPr>
          <p:cNvPr id="1028" name="Picture 4" descr="C:\Users\dog2\Desktop\alexandrian.png">
            <a:hlinkClick r:id="rId6"/>
          </p:cNvPr>
          <p:cNvPicPr>
            <a:picLocks noChangeAspect="1" noChangeArrowheads="1"/>
          </p:cNvPicPr>
          <p:nvPr/>
        </p:nvPicPr>
        <p:blipFill>
          <a:blip r:embed="rId7" cstate="print"/>
          <a:srcRect/>
          <a:stretch>
            <a:fillRect/>
          </a:stretch>
        </p:blipFill>
        <p:spPr bwMode="auto">
          <a:xfrm>
            <a:off x="6172200" y="1752600"/>
            <a:ext cx="1924987" cy="175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122" name="Picture 2" descr="C:\Users\dog2\Desktop\Digital Sandbox.png">
            <a:hlinkClick r:id="rId8"/>
          </p:cNvPr>
          <p:cNvPicPr>
            <a:picLocks noChangeAspect="1" noChangeArrowheads="1"/>
          </p:cNvPicPr>
          <p:nvPr/>
        </p:nvPicPr>
        <p:blipFill>
          <a:blip r:embed="rId9" cstate="print"/>
          <a:srcRect/>
          <a:stretch>
            <a:fillRect/>
          </a:stretch>
        </p:blipFill>
        <p:spPr bwMode="auto">
          <a:xfrm>
            <a:off x="1447800" y="4038600"/>
            <a:ext cx="6143625" cy="20097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solidFill>
                  <a:schemeClr val="accent6"/>
                </a:solidFill>
              </a:rPr>
              <a:t>New Mediums of Expression</a:t>
            </a:r>
            <a:endParaRPr lang="en-US" dirty="0">
              <a:solidFill>
                <a:schemeClr val="accent6"/>
              </a:solidFill>
            </a:endParaRPr>
          </a:p>
        </p:txBody>
      </p:sp>
      <p:sp>
        <p:nvSpPr>
          <p:cNvPr id="4" name="Content Placeholder 3"/>
          <p:cNvSpPr>
            <a:spLocks noGrp="1"/>
          </p:cNvSpPr>
          <p:nvPr>
            <p:ph type="body" sz="half" idx="2"/>
          </p:nvPr>
        </p:nvSpPr>
        <p:spPr/>
        <p:txBody>
          <a:bodyPr/>
          <a:lstStyle/>
          <a:p>
            <a:r>
              <a:rPr lang="en-US" sz="2400" dirty="0" smtClean="0"/>
              <a:t>Web 2.0 is a new set of tools that allows users to collaborate ideas through new mediums of expression. </a:t>
            </a:r>
          </a:p>
          <a:p>
            <a:endParaRPr lang="en-US" dirty="0"/>
          </a:p>
        </p:txBody>
      </p:sp>
      <p:pic>
        <p:nvPicPr>
          <p:cNvPr id="12" name="Picture Placeholder 11" descr="web-globe-03.jpg"/>
          <p:cNvPicPr>
            <a:picLocks noGrp="1" noChangeAspect="1"/>
          </p:cNvPicPr>
          <p:nvPr>
            <p:ph type="pic" idx="1"/>
          </p:nvPr>
        </p:nvPicPr>
        <p:blipFill>
          <a:blip r:embed="rId2" cstate="print"/>
          <a:srcRect t="1138" b="1138"/>
          <a:stretch>
            <a:fillRect/>
          </a:stretch>
        </p:blip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rPr>
              <a:t>Mashing Content</a:t>
            </a:r>
            <a:endParaRPr lang="en-US" dirty="0">
              <a:solidFill>
                <a:schemeClr val="accent6">
                  <a:lumMod val="50000"/>
                </a:schemeClr>
              </a:solidFill>
            </a:endParaRPr>
          </a:p>
        </p:txBody>
      </p:sp>
      <p:sp>
        <p:nvSpPr>
          <p:cNvPr id="3" name="Text Placeholder 2"/>
          <p:cNvSpPr>
            <a:spLocks noGrp="1"/>
          </p:cNvSpPr>
          <p:nvPr>
            <p:ph type="body" sz="half" idx="2"/>
          </p:nvPr>
        </p:nvSpPr>
        <p:spPr/>
        <p:txBody>
          <a:bodyPr/>
          <a:lstStyle/>
          <a:p>
            <a:r>
              <a:rPr lang="en-US" sz="2000" dirty="0" smtClean="0"/>
              <a:t>These mediums of Web 2.0 expressions allow non-web designers to create, remix, and mash together their own content online. </a:t>
            </a:r>
          </a:p>
          <a:p>
            <a:endParaRPr lang="en-US" dirty="0"/>
          </a:p>
        </p:txBody>
      </p:sp>
      <p:pic>
        <p:nvPicPr>
          <p:cNvPr id="5" name="Picture Placeholder 4" descr="mashup.png"/>
          <p:cNvPicPr>
            <a:picLocks noGrp="1" noChangeAspect="1"/>
          </p:cNvPicPr>
          <p:nvPr>
            <p:ph type="pic" idx="1"/>
          </p:nvPr>
        </p:nvPicPr>
        <p:blipFill>
          <a:blip r:embed="rId2" cstate="print"/>
          <a:srcRect t="2462" b="2462"/>
          <a:stretch>
            <a:fillRect/>
          </a:stretch>
        </p:blip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Content Creation Tools</a:t>
            </a:r>
            <a:endParaRPr lang="en-US" dirty="0">
              <a:solidFill>
                <a:schemeClr val="accent6"/>
              </a:solidFill>
            </a:endParaRPr>
          </a:p>
        </p:txBody>
      </p:sp>
      <p:sp>
        <p:nvSpPr>
          <p:cNvPr id="3" name="Text Placeholder 2"/>
          <p:cNvSpPr>
            <a:spLocks noGrp="1"/>
          </p:cNvSpPr>
          <p:nvPr>
            <p:ph type="body" sz="half" idx="2"/>
          </p:nvPr>
        </p:nvSpPr>
        <p:spPr/>
        <p:txBody>
          <a:bodyPr/>
          <a:lstStyle/>
          <a:p>
            <a:r>
              <a:rPr lang="en-US" sz="2000" dirty="0" smtClean="0"/>
              <a:t>Web 2.0 content creation tools occurs through the design of multi-user interfaces such as wiki’s, podcasting, </a:t>
            </a:r>
            <a:r>
              <a:rPr lang="en-US" sz="2000" dirty="0" err="1" smtClean="0"/>
              <a:t>vodcasting</a:t>
            </a:r>
            <a:r>
              <a:rPr lang="en-US" sz="2000" dirty="0" smtClean="0"/>
              <a:t>, eBooks and blogs. </a:t>
            </a:r>
          </a:p>
          <a:p>
            <a:endParaRPr lang="en-US" dirty="0"/>
          </a:p>
        </p:txBody>
      </p:sp>
      <p:sp>
        <p:nvSpPr>
          <p:cNvPr id="4" name="Picture Placeholder 3"/>
          <p:cNvSpPr>
            <a:spLocks noGrp="1"/>
          </p:cNvSpPr>
          <p:nvPr>
            <p:ph type="pic" idx="1"/>
          </p:nvPr>
        </p:nvSpPr>
        <p:spPr/>
      </p:sp>
      <p:pic>
        <p:nvPicPr>
          <p:cNvPr id="1026" name="Picture 2" descr="C:\Users\dog2\Desktop\Web 2.0 content tools.png"/>
          <p:cNvPicPr>
            <a:picLocks noChangeAspect="1" noChangeArrowheads="1"/>
          </p:cNvPicPr>
          <p:nvPr/>
        </p:nvPicPr>
        <p:blipFill>
          <a:blip r:embed="rId2" cstate="print"/>
          <a:srcRect/>
          <a:stretch>
            <a:fillRect/>
          </a:stretch>
        </p:blipFill>
        <p:spPr bwMode="auto">
          <a:xfrm>
            <a:off x="533400" y="457200"/>
            <a:ext cx="5741693" cy="4267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Book">
      <a:fillStyleLst>
        <a:solidFill>
          <a:schemeClr val="phClr">
            <a:tint val="100000"/>
            <a:shade val="100000"/>
            <a:hueMod val="100000"/>
            <a:satMod val="100000"/>
          </a:schemeClr>
        </a:solidFill>
        <a:gradFill rotWithShape="1">
          <a:gsLst>
            <a:gs pos="0">
              <a:schemeClr val="phClr">
                <a:tint val="30000"/>
                <a:shade val="100000"/>
                <a:hueMod val="100000"/>
                <a:satMod val="100000"/>
              </a:schemeClr>
            </a:gs>
            <a:gs pos="80000">
              <a:schemeClr val="phClr">
                <a:tint val="70000"/>
                <a:shade val="100000"/>
                <a:hueMod val="100000"/>
                <a:satMod val="100000"/>
              </a:schemeClr>
            </a:gs>
            <a:gs pos="100000">
              <a:schemeClr val="phClr">
                <a:tint val="100000"/>
                <a:shade val="100000"/>
                <a:hueMod val="100000"/>
                <a:satMod val="100000"/>
              </a:schemeClr>
            </a:gs>
          </a:gsLst>
          <a:lin ang="7200000" scaled="1"/>
        </a:gradFill>
        <a:gradFill rotWithShape="1">
          <a:gsLst>
            <a:gs pos="0">
              <a:schemeClr val="phClr">
                <a:tint val="80000"/>
                <a:shade val="100000"/>
                <a:hueMod val="100000"/>
                <a:satMod val="100000"/>
              </a:schemeClr>
            </a:gs>
            <a:gs pos="30000">
              <a:schemeClr val="phClr">
                <a:tint val="100000"/>
                <a:shade val="100000"/>
                <a:hueMod val="100000"/>
                <a:satMod val="100000"/>
              </a:schemeClr>
            </a:gs>
            <a:gs pos="100000">
              <a:schemeClr val="phClr">
                <a:tint val="100000"/>
                <a:shade val="50000"/>
                <a:hueMod val="100000"/>
                <a:satMod val="100000"/>
              </a:schemeClr>
            </a:gs>
          </a:gsLst>
          <a:lin ang="18000000" scaled="1"/>
        </a:gradFill>
      </a:fillStyleLst>
      <a:lnStyleLst>
        <a:ln w="12700"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a:rot lat="0" lon="0" rev="0"/>
            </a:camera>
            <a:lightRig rig="morning" dir="bl"/>
          </a:scene3d>
          <a:sp3d extrusionH="222250" contourW="25400" prstMaterial="matte">
            <a:bevelT w="38100" h="38100" prst="softRound"/>
            <a:bevelB/>
            <a:extrusionClr>
              <a:srgbClr val="FF0000"/>
            </a:extrusionClr>
            <a:contourClr>
              <a:schemeClr val="accent3">
                <a:tint val="100000"/>
                <a:shade val="100000"/>
                <a:hueMod val="100000"/>
                <a:satMod val="100000"/>
              </a:schemeClr>
            </a:contourClr>
          </a:sp3d>
        </a:effectStyle>
        <a:effectStyle>
          <a:effectLst>
            <a:glow>
              <a:schemeClr val="phClr">
                <a:tint val="100000"/>
                <a:shade val="100000"/>
                <a:hueMod val="100000"/>
                <a:satMod val="100000"/>
              </a:schemeClr>
            </a:glow>
          </a:effectLst>
          <a:scene3d>
            <a:camera prst="orthographicFront" fov="0">
              <a:rot lat="0" lon="0" rev="0"/>
            </a:camera>
            <a:lightRig rig="soft" dir="bl">
              <a:rot lat="0" lon="0" rev="0"/>
            </a:lightRig>
          </a:scene3d>
          <a:sp3d prstMaterial="plastic">
            <a:bevelT w="38100" h="38100"/>
            <a:contourClr>
              <a:schemeClr val="phClr">
                <a:tint val="100000"/>
                <a:shade val="100000"/>
                <a:hueMod val="100000"/>
                <a:satMod val="100000"/>
              </a:schemeClr>
            </a:contourClr>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1007</TotalTime>
  <Words>2076</Words>
  <Application>Microsoft Office PowerPoint</Application>
  <PresentationFormat>On-screen Show (4:3)</PresentationFormat>
  <Paragraphs>218</Paragraphs>
  <Slides>68</Slides>
  <Notes>13</Notes>
  <HiddenSlides>0</HiddenSlides>
  <MMClips>5</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Aspect</vt:lpstr>
      <vt:lpstr>Creating and Sharing Digital Media </vt:lpstr>
      <vt:lpstr>Help Celebrate Digital Learning Day</vt:lpstr>
      <vt:lpstr>My First Printer</vt:lpstr>
      <vt:lpstr>My First Research Paper</vt:lpstr>
      <vt:lpstr>My First Computer</vt:lpstr>
      <vt:lpstr>What I Teach with Today</vt:lpstr>
      <vt:lpstr>New Mediums of Expression</vt:lpstr>
      <vt:lpstr>Mashing Content</vt:lpstr>
      <vt:lpstr>Content Creation Tools</vt:lpstr>
      <vt:lpstr>Enter Mash up Tool Number One</vt:lpstr>
      <vt:lpstr>Slide 11</vt:lpstr>
      <vt:lpstr>Slide 12</vt:lpstr>
      <vt:lpstr>Affinity Spaces</vt:lpstr>
      <vt:lpstr>Creating Digital Content</vt:lpstr>
      <vt:lpstr>Five Easy Steps to Book Creator</vt:lpstr>
      <vt:lpstr>What is the ideal learning environment?</vt:lpstr>
      <vt:lpstr>Slide 17</vt:lpstr>
      <vt:lpstr>Slide 18</vt:lpstr>
      <vt:lpstr>Slide 19</vt:lpstr>
      <vt:lpstr>Slide 20</vt:lpstr>
      <vt:lpstr>Slide 21</vt:lpstr>
      <vt:lpstr>Conservative vs. Experimental “linked to ontological content” </vt:lpstr>
      <vt:lpstr>Let’s Purge Some Content</vt:lpstr>
      <vt:lpstr>Slide 24</vt:lpstr>
      <vt:lpstr>Digital Mash ups in a Divergent World </vt:lpstr>
      <vt:lpstr>Slide 26</vt:lpstr>
      <vt:lpstr>Traditional Learning</vt:lpstr>
      <vt:lpstr>Connected Learning</vt:lpstr>
      <vt:lpstr>Conceptual Learning</vt:lpstr>
      <vt:lpstr>Associations between Knowledge and Application</vt:lpstr>
      <vt:lpstr>Intricate Learning, Individualizes Complexity and Rigor  </vt:lpstr>
      <vt:lpstr>Elaborative Learning Model</vt:lpstr>
      <vt:lpstr>We Need A Purpose</vt:lpstr>
      <vt:lpstr>Storage &amp; Content Sharing</vt:lpstr>
      <vt:lpstr>Slide 35</vt:lpstr>
      <vt:lpstr>Why eBooks over pdf?</vt:lpstr>
      <vt:lpstr>iPad: Guided Reading</vt:lpstr>
      <vt:lpstr>Why eBooks are Fluid</vt:lpstr>
      <vt:lpstr>Slide 39</vt:lpstr>
      <vt:lpstr>QR Codes</vt:lpstr>
      <vt:lpstr>How Can You Create a Shared Environment with QR Codes</vt:lpstr>
      <vt:lpstr>Slide 42</vt:lpstr>
      <vt:lpstr>Sharing Digital Content with Web 2.0 Tools</vt:lpstr>
      <vt:lpstr>Learn how to build Google Sites</vt:lpstr>
      <vt:lpstr>Slide 45</vt:lpstr>
      <vt:lpstr>Slide 46</vt:lpstr>
      <vt:lpstr>Slide 47</vt:lpstr>
      <vt:lpstr>Slide 48</vt:lpstr>
      <vt:lpstr>Slide 49</vt:lpstr>
      <vt:lpstr>Slide 50</vt:lpstr>
      <vt:lpstr>Slide 51</vt:lpstr>
      <vt:lpstr>Slide 52</vt:lpstr>
      <vt:lpstr>Slide 53</vt:lpstr>
      <vt:lpstr>Slide 54</vt:lpstr>
      <vt:lpstr>Web-based File Sharing</vt:lpstr>
      <vt:lpstr>Weblist lets you pull together and organize content on the web.</vt:lpstr>
      <vt:lpstr>Video Demonstrating Synchronization</vt:lpstr>
      <vt:lpstr>Box.net Grate for Audio Casting</vt:lpstr>
      <vt:lpstr>Slide 59</vt:lpstr>
      <vt:lpstr>Today we are going to create an eBook.</vt:lpstr>
      <vt:lpstr>What You Will Need</vt:lpstr>
      <vt:lpstr>Tools = One iPad</vt:lpstr>
      <vt:lpstr>Applications = One From a Choice of Many</vt:lpstr>
      <vt:lpstr>Slide 64</vt:lpstr>
      <vt:lpstr>Tricks &amp; Tweaking in                   Creative Book Builder</vt:lpstr>
      <vt:lpstr>YouTube Downloader</vt:lpstr>
      <vt:lpstr>Help Celebrate Digital Learning Day</vt:lpstr>
      <vt:lpstr>Slide 68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and Sharing Digital Media</dc:title>
  <dc:creator>dog2</dc:creator>
  <cp:lastModifiedBy>dog2</cp:lastModifiedBy>
  <cp:revision>79</cp:revision>
  <dcterms:created xsi:type="dcterms:W3CDTF">2012-01-14T18:52:12Z</dcterms:created>
  <dcterms:modified xsi:type="dcterms:W3CDTF">2012-01-20T04:46:12Z</dcterms:modified>
</cp:coreProperties>
</file>