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466" r:id="rId2"/>
    <p:sldId id="447" r:id="rId3"/>
    <p:sldId id="450" r:id="rId4"/>
    <p:sldId id="451" r:id="rId5"/>
    <p:sldId id="460" r:id="rId6"/>
    <p:sldId id="461" r:id="rId7"/>
    <p:sldId id="462" r:id="rId8"/>
    <p:sldId id="463" r:id="rId9"/>
    <p:sldId id="452" r:id="rId10"/>
    <p:sldId id="454" r:id="rId11"/>
    <p:sldId id="458" r:id="rId12"/>
    <p:sldId id="455" r:id="rId13"/>
    <p:sldId id="457" r:id="rId14"/>
    <p:sldId id="467" r:id="rId15"/>
    <p:sldId id="464" r:id="rId16"/>
    <p:sldId id="468" r:id="rId17"/>
    <p:sldId id="469" r:id="rId18"/>
    <p:sldId id="470" r:id="rId19"/>
    <p:sldId id="471" r:id="rId20"/>
    <p:sldId id="472" r:id="rId21"/>
    <p:sldId id="473" r:id="rId22"/>
    <p:sldId id="474" r:id="rId23"/>
    <p:sldId id="465" r:id="rId24"/>
    <p:sldId id="478" r:id="rId25"/>
    <p:sldId id="486" r:id="rId26"/>
    <p:sldId id="479" r:id="rId27"/>
    <p:sldId id="480" r:id="rId28"/>
    <p:sldId id="481" r:id="rId29"/>
    <p:sldId id="482" r:id="rId30"/>
    <p:sldId id="483" r:id="rId31"/>
    <p:sldId id="484" r:id="rId32"/>
    <p:sldId id="485" r:id="rId33"/>
    <p:sldId id="487" r:id="rId34"/>
    <p:sldId id="488" r:id="rId35"/>
    <p:sldId id="489" r:id="rId36"/>
    <p:sldId id="490" r:id="rId37"/>
    <p:sldId id="475" r:id="rId38"/>
    <p:sldId id="492" r:id="rId39"/>
    <p:sldId id="491" r:id="rId40"/>
    <p:sldId id="448" r:id="rId41"/>
    <p:sldId id="477" r:id="rId42"/>
    <p:sldId id="4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3333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autoAdjust="0"/>
    <p:restoredTop sz="76578" autoAdjust="0"/>
  </p:normalViewPr>
  <p:slideViewPr>
    <p:cSldViewPr>
      <p:cViewPr>
        <p:scale>
          <a:sx n="80" d="100"/>
          <a:sy n="80" d="100"/>
        </p:scale>
        <p:origin x="-174"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EA4DF-ECD4-4468-95FC-9271B0D514F7}" type="datetimeFigureOut">
              <a:rPr lang="en-US" smtClean="0"/>
              <a:pPr/>
              <a:t>10/8/2011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B35E8-4B77-454E-8B23-F2841C0322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to Create an eBook</a:t>
            </a:r>
          </a:p>
          <a:p>
            <a:r>
              <a:rPr lang="en-US" sz="1200" kern="1200" dirty="0" smtClean="0">
                <a:solidFill>
                  <a:schemeClr val="tx1"/>
                </a:solidFill>
                <a:latin typeface="+mn-lt"/>
                <a:ea typeface="+mn-ea"/>
                <a:cs typeface="+mn-cs"/>
              </a:rPr>
              <a:t>To make a quality book that allows the reader to interact requires another type of application. A new </a:t>
            </a:r>
            <a:r>
              <a:rPr lang="en-US" sz="1200" kern="1200" dirty="0" err="1" smtClean="0">
                <a:solidFill>
                  <a:schemeClr val="tx1"/>
                </a:solidFill>
                <a:latin typeface="+mn-lt"/>
                <a:ea typeface="+mn-ea"/>
                <a:cs typeface="+mn-cs"/>
              </a:rPr>
              <a:t>iApp</a:t>
            </a:r>
            <a:r>
              <a:rPr lang="en-US" sz="1200" kern="1200" dirty="0" smtClean="0">
                <a:solidFill>
                  <a:schemeClr val="tx1"/>
                </a:solidFill>
                <a:latin typeface="+mn-lt"/>
                <a:ea typeface="+mn-ea"/>
                <a:cs typeface="+mn-cs"/>
              </a:rPr>
              <a:t> just recently released called Creative Book Builder provides a simple process for creating an interactive e book. The Create a eBook Application cost $3.99 and is available on </a:t>
            </a:r>
            <a:r>
              <a:rPr lang="en-US" sz="1200" kern="1200" dirty="0" err="1" smtClean="0">
                <a:solidFill>
                  <a:schemeClr val="tx1"/>
                </a:solidFill>
                <a:latin typeface="+mn-lt"/>
                <a:ea typeface="+mn-ea"/>
                <a:cs typeface="+mn-cs"/>
              </a:rPr>
              <a:t>iApp</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Select the document from the Google Doc files to import. In this case, “How to Create an eBook” will be selected. </a:t>
            </a:r>
          </a:p>
        </p:txBody>
      </p:sp>
      <p:sp>
        <p:nvSpPr>
          <p:cNvPr id="4" name="Slide Number Placeholder 3"/>
          <p:cNvSpPr>
            <a:spLocks noGrp="1"/>
          </p:cNvSpPr>
          <p:nvPr>
            <p:ph type="sldNum" sz="quarter" idx="10"/>
          </p:nvPr>
        </p:nvSpPr>
        <p:spPr/>
        <p:txBody>
          <a:bodyPr/>
          <a:lstStyle/>
          <a:p>
            <a:fld id="{9D9B35E8-4B77-454E-8B23-F2841C0322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to make sure the file selected is what you want to import in the file menu box. The next step is to import the document</a:t>
            </a:r>
            <a:r>
              <a:rPr lang="en-US" baseline="0" dirty="0" smtClean="0"/>
              <a:t> from Google docs into creative book builder by selecting Start Import.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step is to save the imported Google Doc into Creative Book Builder and begin working with the “Add Element” function.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solidFill>
                  <a:schemeClr val="bg1"/>
                </a:solidFill>
              </a:rPr>
              <a:t>In the next few steps additional content can be added using the” Add Element” function. The “Add Element” function allows for additional text, video, audio and</a:t>
            </a:r>
          </a:p>
          <a:p>
            <a:pPr lvl="0"/>
            <a:r>
              <a:rPr lang="en-US" dirty="0" smtClean="0">
                <a:solidFill>
                  <a:schemeClr val="bg1"/>
                </a:solidFill>
              </a:rPr>
              <a:t>Illustrations to be added to the eBook. Pre recorded video and audio sources are added through the use of iTunes. Images are added by using </a:t>
            </a:r>
            <a:r>
              <a:rPr lang="en-US" dirty="0" err="1" smtClean="0">
                <a:solidFill>
                  <a:schemeClr val="bg1"/>
                </a:solidFill>
              </a:rPr>
              <a:t>iPhoto</a:t>
            </a:r>
            <a:r>
              <a:rPr lang="en-US" dirty="0" smtClean="0">
                <a:solidFill>
                  <a:schemeClr val="bg1"/>
                </a:solidFill>
              </a:rPr>
              <a:t> and from </a:t>
            </a:r>
            <a:r>
              <a:rPr lang="en-US" dirty="0" err="1" smtClean="0">
                <a:solidFill>
                  <a:schemeClr val="bg1"/>
                </a:solidFill>
              </a:rPr>
              <a:t>iPad</a:t>
            </a:r>
            <a:r>
              <a:rPr lang="en-US" dirty="0" smtClean="0">
                <a:solidFill>
                  <a:schemeClr val="bg1"/>
                </a:solidFill>
              </a:rPr>
              <a:t>. The “Add Element” function also allows for live audio recordings.  The live audio recording is a great feature when used in education, for it allows for text recognition when reading the book in audio mode.  </a:t>
            </a:r>
          </a:p>
          <a:p>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bg1"/>
                </a:solidFill>
              </a:rPr>
              <a:t>Using</a:t>
            </a:r>
            <a:r>
              <a:rPr lang="en-US" baseline="0" dirty="0" smtClean="0">
                <a:solidFill>
                  <a:schemeClr val="bg1"/>
                </a:solidFill>
              </a:rPr>
              <a:t> the “Add Element” function allows for inserting an image or illustration. To add an illustration select the image function. </a:t>
            </a: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a:t>
            </a:r>
            <a:r>
              <a:rPr lang="en-US" sz="1200" kern="1200" baseline="0" dirty="0" smtClean="0">
                <a:solidFill>
                  <a:schemeClr val="tx1"/>
                </a:solidFill>
                <a:latin typeface="+mn-lt"/>
                <a:ea typeface="+mn-ea"/>
                <a:cs typeface="+mn-cs"/>
              </a:rPr>
              <a:t> the content of the eBook has been previewed and edited you will need a eBook reader. The recommended reader for </a:t>
            </a:r>
            <a:r>
              <a:rPr lang="en-US" sz="1200" kern="1200" baseline="0" dirty="0" err="1" smtClean="0">
                <a:solidFill>
                  <a:schemeClr val="tx1"/>
                </a:solidFill>
                <a:latin typeface="+mn-lt"/>
                <a:ea typeface="+mn-ea"/>
                <a:cs typeface="+mn-cs"/>
              </a:rPr>
              <a:t>iPad</a:t>
            </a:r>
            <a:r>
              <a:rPr lang="en-US" sz="1200" kern="1200" baseline="0" dirty="0" smtClean="0">
                <a:solidFill>
                  <a:schemeClr val="tx1"/>
                </a:solidFill>
                <a:latin typeface="+mn-lt"/>
                <a:ea typeface="+mn-ea"/>
                <a:cs typeface="+mn-cs"/>
              </a:rPr>
              <a:t> is </a:t>
            </a:r>
            <a:r>
              <a:rPr lang="en-US" sz="1200" kern="1200" baseline="0" dirty="0" err="1" smtClean="0">
                <a:solidFill>
                  <a:schemeClr val="tx1"/>
                </a:solidFill>
                <a:latin typeface="+mn-lt"/>
                <a:ea typeface="+mn-ea"/>
                <a:cs typeface="+mn-cs"/>
              </a:rPr>
              <a:t>iBooks</a:t>
            </a:r>
            <a:r>
              <a:rPr lang="en-US" sz="1200" kern="1200" baseline="0" dirty="0" smtClean="0">
                <a:solidFill>
                  <a:schemeClr val="tx1"/>
                </a:solidFill>
                <a:latin typeface="+mn-lt"/>
                <a:ea typeface="+mn-ea"/>
                <a:cs typeface="+mn-cs"/>
              </a:rPr>
              <a:t>, although other readers can be explored. </a:t>
            </a:r>
            <a:r>
              <a:rPr lang="en-US" sz="1200" b="0" i="0" kern="1200" baseline="0" dirty="0" smtClean="0">
                <a:solidFill>
                  <a:schemeClr val="tx1"/>
                </a:solidFill>
                <a:latin typeface="+mn-lt"/>
                <a:ea typeface="+mn-ea"/>
                <a:cs typeface="+mn-cs"/>
              </a:rPr>
              <a:t>T</a:t>
            </a:r>
            <a:r>
              <a:rPr lang="en-US" sz="1200" b="0" i="0" kern="1200" dirty="0" smtClean="0">
                <a:solidFill>
                  <a:schemeClr val="tx1"/>
                </a:solidFill>
                <a:latin typeface="+mn-lt"/>
                <a:ea typeface="+mn-ea"/>
                <a:cs typeface="+mn-cs"/>
              </a:rPr>
              <a:t>he </a:t>
            </a:r>
            <a:r>
              <a:rPr lang="en-US" sz="1200" b="0" i="0" kern="1200" dirty="0" err="1" smtClean="0">
                <a:solidFill>
                  <a:schemeClr val="tx1"/>
                </a:solidFill>
                <a:latin typeface="+mn-lt"/>
                <a:ea typeface="+mn-ea"/>
                <a:cs typeface="+mn-cs"/>
              </a:rPr>
              <a:t>iPad</a:t>
            </a:r>
            <a:r>
              <a:rPr lang="en-US" sz="1200" b="0" i="0" kern="1200" dirty="0" smtClean="0">
                <a:solidFill>
                  <a:schemeClr val="tx1"/>
                </a:solidFill>
                <a:latin typeface="+mn-lt"/>
                <a:ea typeface="+mn-ea"/>
                <a:cs typeface="+mn-cs"/>
              </a:rPr>
              <a:t> is an ideal eBook reader for those who prefer reading on a backlit, larger screen.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iBooks</a:t>
            </a:r>
            <a:r>
              <a:rPr lang="en-US" sz="1200" b="0" i="0" kern="1200" baseline="0" dirty="0" smtClean="0">
                <a:solidFill>
                  <a:schemeClr val="tx1"/>
                </a:solidFill>
                <a:latin typeface="+mn-lt"/>
                <a:ea typeface="+mn-ea"/>
                <a:cs typeface="+mn-cs"/>
              </a:rPr>
              <a:t> also connects to various web browser sources and can be linked to sites where eBooks are stored. If you are a teacher and you want to begin publishing material for the classroom, a recommended method to store classroom eBooks would be a wiki. A wiki will allow students to access the site via mobile learning device by hyperlinks or Q R codes. </a:t>
            </a:r>
          </a:p>
          <a:p>
            <a:endParaRPr lang="en-US"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B35E8-4B77-454E-8B23-F2841C0322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publish</a:t>
            </a:r>
            <a:r>
              <a:rPr lang="en-US" baseline="0" dirty="0" smtClean="0"/>
              <a:t> the eBook select “Publish.” A popup menu will appear. It is recommended that the “Publish” function be used prior to closing out of the program. This will eliminate any possible loss of work developed during a work session.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book is being published for the first time an option will be given to “Generate Book.” Select the “Generate Book” function. A second popup window will appear.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“Start Processing” in the Generate Book function box. This function will render the content</a:t>
            </a:r>
            <a:r>
              <a:rPr lang="en-US" baseline="0" dirty="0" smtClean="0"/>
              <a:t> into a ePub format.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rendering process is completed the Preview function</a:t>
            </a:r>
            <a:r>
              <a:rPr lang="en-US" baseline="0" dirty="0" smtClean="0"/>
              <a:t> prompt will appear. The preview function allows for storage and read options. To view storage or read options select “Preview.”</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Creative Book Builder enables everyone to create, edit and publish </a:t>
            </a:r>
            <a:r>
              <a:rPr lang="en-US" sz="1200" kern="1200" dirty="0" err="1" smtClean="0">
                <a:solidFill>
                  <a:schemeClr val="tx1"/>
                </a:solidFill>
                <a:latin typeface="+mn-lt"/>
                <a:ea typeface="+mn-ea"/>
                <a:cs typeface="+mn-cs"/>
              </a:rPr>
              <a:t>ebooks</a:t>
            </a:r>
            <a:r>
              <a:rPr lang="en-US" sz="1200" kern="1200" dirty="0" smtClean="0">
                <a:solidFill>
                  <a:schemeClr val="tx1"/>
                </a:solidFill>
                <a:latin typeface="+mn-lt"/>
                <a:ea typeface="+mn-ea"/>
                <a:cs typeface="+mn-cs"/>
              </a:rPr>
              <a:t> in a few minutes. All published e books can be read by any e Pub reader including </a:t>
            </a:r>
            <a:r>
              <a:rPr lang="en-US" sz="1200" kern="1200" dirty="0" err="1" smtClean="0">
                <a:solidFill>
                  <a:schemeClr val="tx1"/>
                </a:solidFill>
                <a:latin typeface="+mn-lt"/>
                <a:ea typeface="+mn-ea"/>
                <a:cs typeface="+mn-cs"/>
              </a:rPr>
              <a:t>iBooks</a:t>
            </a:r>
            <a:r>
              <a:rPr lang="en-US" sz="1200" kern="1200" dirty="0" smtClean="0">
                <a:solidFill>
                  <a:schemeClr val="tx1"/>
                </a:solidFill>
                <a:latin typeface="+mn-lt"/>
                <a:ea typeface="+mn-ea"/>
                <a:cs typeface="+mn-cs"/>
              </a:rPr>
              <a:t>. Everyone can become a publisher. Creative Book Builder can import document from Google Docs and parse HTML output into chapter. With creative book builder you can create an interactive books that includes;</a:t>
            </a:r>
          </a:p>
          <a:p>
            <a:pPr lvl="0"/>
            <a:r>
              <a:rPr lang="en-US" sz="1200" kern="1200" dirty="0" smtClean="0">
                <a:solidFill>
                  <a:schemeClr val="tx1"/>
                </a:solidFill>
                <a:latin typeface="+mn-lt"/>
                <a:ea typeface="+mn-ea"/>
                <a:cs typeface="+mn-cs"/>
              </a:rPr>
              <a:t>hyperlinks</a:t>
            </a:r>
          </a:p>
          <a:p>
            <a:pPr lvl="0"/>
            <a:r>
              <a:rPr lang="en-US" sz="1200" kern="1200" dirty="0" smtClean="0">
                <a:solidFill>
                  <a:schemeClr val="tx1"/>
                </a:solidFill>
                <a:latin typeface="+mn-lt"/>
                <a:ea typeface="+mn-ea"/>
                <a:cs typeface="+mn-cs"/>
              </a:rPr>
              <a:t>Audio recordings</a:t>
            </a:r>
          </a:p>
          <a:p>
            <a:pPr lvl="0"/>
            <a:r>
              <a:rPr lang="en-US" sz="1200" kern="1200" dirty="0" smtClean="0">
                <a:solidFill>
                  <a:schemeClr val="tx1"/>
                </a:solidFill>
                <a:latin typeface="+mn-lt"/>
                <a:ea typeface="+mn-ea"/>
                <a:cs typeface="+mn-cs"/>
              </a:rPr>
              <a:t>Video</a:t>
            </a:r>
          </a:p>
          <a:p>
            <a:pPr lvl="0"/>
            <a:r>
              <a:rPr lang="en-US" sz="1200" kern="1200" dirty="0" smtClean="0">
                <a:solidFill>
                  <a:schemeClr val="tx1"/>
                </a:solidFill>
                <a:latin typeface="+mn-lt"/>
                <a:ea typeface="+mn-ea"/>
                <a:cs typeface="+mn-cs"/>
              </a:rPr>
              <a:t>Podcast</a:t>
            </a:r>
          </a:p>
          <a:p>
            <a:pPr lvl="0"/>
            <a:r>
              <a:rPr lang="en-US" sz="1200" kern="1200" dirty="0" smtClean="0">
                <a:solidFill>
                  <a:schemeClr val="tx1"/>
                </a:solidFill>
                <a:latin typeface="+mn-lt"/>
                <a:ea typeface="+mn-ea"/>
                <a:cs typeface="+mn-cs"/>
              </a:rPr>
              <a:t>Text</a:t>
            </a:r>
          </a:p>
          <a:p>
            <a:pPr lvl="0"/>
            <a:r>
              <a:rPr lang="en-US" sz="1200" kern="1200" dirty="0" smtClean="0">
                <a:solidFill>
                  <a:schemeClr val="tx1"/>
                </a:solidFill>
                <a:latin typeface="+mn-lt"/>
                <a:ea typeface="+mn-ea"/>
                <a:cs typeface="+mn-cs"/>
              </a:rPr>
              <a:t>Illustrations</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preview “Open In” menu will recognize what readers that</a:t>
            </a:r>
            <a:r>
              <a:rPr lang="en-US" baseline="0" dirty="0" smtClean="0"/>
              <a:t> are currently available on the iPod device. Select the </a:t>
            </a:r>
            <a:r>
              <a:rPr lang="en-US" baseline="0" dirty="0" err="1" smtClean="0"/>
              <a:t>iBooks</a:t>
            </a:r>
            <a:r>
              <a:rPr lang="en-US" baseline="0" dirty="0" smtClean="0"/>
              <a:t> option for the eBook to be stored </a:t>
            </a:r>
            <a:r>
              <a:rPr lang="en-US" baseline="0" dirty="0" err="1" smtClean="0"/>
              <a:t>iBooks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a:t>
            </a:r>
            <a:r>
              <a:rPr lang="en-US" baseline="0" dirty="0" smtClean="0"/>
              <a:t> book is already open in the </a:t>
            </a:r>
            <a:r>
              <a:rPr lang="en-US" baseline="0" dirty="0" err="1" smtClean="0"/>
              <a:t>iBooks</a:t>
            </a:r>
            <a:r>
              <a:rPr lang="en-US" baseline="0" dirty="0" smtClean="0"/>
              <a:t> Shelf it will appear as the first last eBook left open. The reader may take a few seconds to open.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eBook will open in read mode automatically.</a:t>
            </a:r>
            <a:r>
              <a:rPr lang="en-US" baseline="0" dirty="0" smtClean="0"/>
              <a:t> After previewing the new eBook select Library to close the book into shelf mode.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Dropbox</a:t>
            </a:r>
            <a:r>
              <a:rPr lang="en-US" sz="1200" kern="1200" baseline="0" dirty="0" smtClean="0">
                <a:solidFill>
                  <a:schemeClr val="tx1"/>
                </a:solidFill>
                <a:latin typeface="+mn-lt"/>
                <a:ea typeface="+mn-ea"/>
                <a:cs typeface="+mn-cs"/>
              </a:rPr>
              <a:t> is a Web-based file hosting service that uses cloud storage. The downloadable open source software application allows users to store and share files and folders with others across the Internet using file synchronization. Dropbox  provides 2 GB of free online storage. Dropbox is a useful storage device in the eBook environment because it allows the creator to temporarily store the eBook creation before the eBook is posted online. In this portion of the tutorial storage and upload options for newly created eBooks will be explored. </a:t>
            </a:r>
            <a:r>
              <a:rPr lang="en-US" dirty="0" smtClean="0"/>
              <a:t>Please note that in order for the</a:t>
            </a:r>
            <a:r>
              <a:rPr lang="en-US" baseline="0" dirty="0" smtClean="0"/>
              <a:t> Dropbox function to work the application must be installed on the </a:t>
            </a:r>
            <a:r>
              <a:rPr lang="en-US" baseline="0" dirty="0" err="1" smtClean="0"/>
              <a:t>iPad</a:t>
            </a:r>
            <a:r>
              <a:rPr lang="en-US" baseline="0" dirty="0" smtClean="0"/>
              <a:t>. (See App Store for Free Download) http://itunes.apple.com/us/app/dropbox/id327630330?mt=8#</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B35E8-4B77-454E-8B23-F2841C0322F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steps will demonstrate how to retrieve the eBook and store it into temporary storage application such as Dropbox. These steps are designed to recover the ePub file onto a desktop so it can be uploaded to a school assignment website. On the dashboard select the Publish function to launch publishing options.  </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upload to “Dropbox” select the “Upload</a:t>
            </a:r>
            <a:r>
              <a:rPr lang="en-US" baseline="0" dirty="0" smtClean="0"/>
              <a:t> to Dropbox” function. A new popup menu will appear to ensure that the user is properly linked to the “Dropbox” assignment folder.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displayed popup menu a prompt provides a view of the upload options. In the upper right side of the menu provides</a:t>
            </a:r>
            <a:r>
              <a:rPr lang="en-US" baseline="0" dirty="0" smtClean="0"/>
              <a:t> information on accessibility showing the login status. To start the upload to Dropbox select the “Start Upload” function. The upload may take a few minutes depending on the file size.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upload is completed a new window prompt will appear with an option to view the public folder where the eBook is stored. The public folder is a shared folder allowing</a:t>
            </a:r>
            <a:r>
              <a:rPr lang="en-US" baseline="0" dirty="0" smtClean="0"/>
              <a:t> other users to have access to the eBook document. </a:t>
            </a:r>
            <a:r>
              <a:rPr lang="en-US" dirty="0" smtClean="0"/>
              <a:t>To view the eBook in Dropbox select the “Go to Dropbox Folder” function.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in the Dropbox storage folder that a new file exist titled “mybook_13.epub.” To share the eBook you can notify other users by e-mail.</a:t>
            </a:r>
            <a:r>
              <a:rPr lang="en-US" baseline="0" dirty="0" smtClean="0"/>
              <a:t> To learn more about how to share files watch the following video. //www.youtube.com/watch?v=7QmCUDHpNzE&amp;feature=related</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Easy Way to Make An Interactive e Book</a:t>
            </a:r>
          </a:p>
          <a:p>
            <a:r>
              <a:rPr lang="en-US" sz="1200" kern="1200" dirty="0" smtClean="0">
                <a:solidFill>
                  <a:schemeClr val="tx1"/>
                </a:solidFill>
                <a:latin typeface="+mn-lt"/>
                <a:ea typeface="+mn-ea"/>
                <a:cs typeface="+mn-cs"/>
              </a:rPr>
              <a:t>The easiest way to create an interactive book with book builder is to use Google Docs. To be an interactive book two functions must be applied. The first function is content and the second function would be that some media within the text must act independently within the content.  With creative book builder you can simply access your Google Docs account through the user interface. To make the book interactive you would include additional resources as references in the end sections of the book. End sessions are chapters, or chunks of content that are layered in sequence within the book builder interface.  This process can be applied in the following illustrations; </a:t>
            </a:r>
          </a:p>
        </p:txBody>
      </p:sp>
      <p:sp>
        <p:nvSpPr>
          <p:cNvPr id="4" name="Slide Number Placeholder 3"/>
          <p:cNvSpPr>
            <a:spLocks noGrp="1"/>
          </p:cNvSpPr>
          <p:nvPr>
            <p:ph type="sldNum" sz="quarter" idx="10"/>
          </p:nvPr>
        </p:nvSpPr>
        <p:spPr/>
        <p:txBody>
          <a:bodyPr/>
          <a:lstStyle/>
          <a:p>
            <a:fld id="{9D9B35E8-4B77-454E-8B23-F2841C0322F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open the stored</a:t>
            </a:r>
            <a:r>
              <a:rPr lang="en-US" baseline="0" dirty="0" smtClean="0"/>
              <a:t> eBook file on an </a:t>
            </a:r>
            <a:r>
              <a:rPr lang="en-US" baseline="0" dirty="0" err="1" smtClean="0"/>
              <a:t>iPad</a:t>
            </a:r>
            <a:r>
              <a:rPr lang="en-US" baseline="0" dirty="0" smtClean="0"/>
              <a:t>, iPod or </a:t>
            </a:r>
            <a:r>
              <a:rPr lang="en-US" baseline="0" dirty="0" err="1" smtClean="0"/>
              <a:t>iPhone</a:t>
            </a:r>
            <a:r>
              <a:rPr lang="en-US" baseline="0" dirty="0" smtClean="0"/>
              <a:t> double click on the “mybook_13.epub.” The </a:t>
            </a:r>
            <a:r>
              <a:rPr lang="en-US" baseline="0" dirty="0" err="1" smtClean="0"/>
              <a:t>mybook</a:t>
            </a:r>
            <a:r>
              <a:rPr lang="en-US" baseline="0" dirty="0" smtClean="0"/>
              <a:t> file will begin the upload cycle and will take a few minutes to upload. Prior to uploading the eBook make sure that your mobile device has a compatible eBook reader application. A recommended eBook reader for Creative Book Builder is </a:t>
            </a:r>
            <a:r>
              <a:rPr lang="en-US" baseline="0" dirty="0" err="1" smtClean="0"/>
              <a:t>iBooks</a:t>
            </a:r>
            <a:r>
              <a:rPr lang="en-US" baseline="0" dirty="0" smtClean="0"/>
              <a:t>. http://itunes.apple.com/us/app/ibooks/id364709193?mt=8 </a:t>
            </a: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eBook file has completed the upload cycle a</a:t>
            </a:r>
            <a:r>
              <a:rPr lang="en-US" baseline="0" dirty="0" smtClean="0"/>
              <a:t> popup menu will appear prompting the user to select the type of application for opening the file. To open the eBook file in </a:t>
            </a:r>
            <a:r>
              <a:rPr lang="en-US" baseline="0" dirty="0" err="1" smtClean="0"/>
              <a:t>iBooks</a:t>
            </a:r>
            <a:r>
              <a:rPr lang="en-US" baseline="0" dirty="0" smtClean="0"/>
              <a:t> select the “Open in </a:t>
            </a:r>
            <a:r>
              <a:rPr lang="en-US" baseline="0" dirty="0" err="1" smtClean="0"/>
              <a:t>iBooks</a:t>
            </a:r>
            <a:r>
              <a:rPr lang="en-US" baseline="0" dirty="0" smtClean="0"/>
              <a:t>” function key.  The next step in the process will be to demonstrate how to us Dropbox storage as a temporary holding bin for uploading the eBook file to a wiki mobile learning site.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getting</a:t>
            </a:r>
            <a:r>
              <a:rPr lang="en-US" baseline="0" dirty="0" smtClean="0"/>
              <a:t> started a </a:t>
            </a:r>
            <a:r>
              <a:rPr lang="en-US" baseline="0" dirty="0" err="1" smtClean="0"/>
              <a:t>pbworks</a:t>
            </a:r>
            <a:r>
              <a:rPr lang="en-US" baseline="0" dirty="0" smtClean="0"/>
              <a:t> account will need to be established. To learn how to establish a </a:t>
            </a:r>
            <a:r>
              <a:rPr lang="en-US" baseline="0" dirty="0" err="1" smtClean="0"/>
              <a:t>pbworks</a:t>
            </a:r>
            <a:r>
              <a:rPr lang="en-US" baseline="0" dirty="0" smtClean="0"/>
              <a:t> account watch the video that is hyperlinked the </a:t>
            </a:r>
            <a:r>
              <a:rPr lang="en-US" baseline="0" dirty="0" err="1" smtClean="0"/>
              <a:t>pbworks</a:t>
            </a:r>
            <a:r>
              <a:rPr lang="en-US" baseline="0" dirty="0" smtClean="0"/>
              <a:t> icon on this slide. </a:t>
            </a:r>
            <a:r>
              <a:rPr lang="en-US" dirty="0" smtClean="0"/>
              <a:t>http://www.youtube.com/watch?v=u6aB91CaR90</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upload an eBook file to a </a:t>
            </a:r>
            <a:r>
              <a:rPr lang="en-US" dirty="0" err="1" smtClean="0"/>
              <a:t>pbworks</a:t>
            </a:r>
            <a:r>
              <a:rPr lang="en-US" dirty="0" smtClean="0"/>
              <a:t> mobile learning site select the edit tab in the top</a:t>
            </a:r>
            <a:r>
              <a:rPr lang="en-US" baseline="0" dirty="0" smtClean="0"/>
              <a:t> left hand corner of the page.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selecting the edit tab a window will appear on</a:t>
            </a:r>
            <a:r>
              <a:rPr lang="en-US" baseline="0" dirty="0" smtClean="0"/>
              <a:t> the top right had side of the side bar. Select the Images and files link. This will allow the user to have access to the upload files link.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step is to select the Upload files link which will open a popup window allowing the user to select the eBook file from its location.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start the upload cycle Select the file to be uploaded. In this case mybook_8.epub will be selected. To</a:t>
            </a:r>
            <a:r>
              <a:rPr lang="en-US" baseline="0" dirty="0" smtClean="0"/>
              <a:t> determine the correct file selection the file selected will appear in the file name box. Select open to start the upload. </a:t>
            </a: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file uploads save</a:t>
            </a:r>
            <a:r>
              <a:rPr lang="en-US" baseline="0" dirty="0" smtClean="0"/>
              <a:t> the save button at the bottom of the wiki page. This will close the edit windows. The next step is to open and copy the link for posting or rendering a QR code.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eBook file can now</a:t>
            </a:r>
            <a:r>
              <a:rPr lang="en-US" baseline="0" dirty="0" smtClean="0"/>
              <a:t> be accessed through various interfaces including a QR Code, a sand alone hyperlink, on a shared file in </a:t>
            </a:r>
            <a:r>
              <a:rPr lang="en-US" baseline="0" dirty="0" err="1" smtClean="0"/>
              <a:t>Dropbox</a:t>
            </a:r>
            <a:r>
              <a:rPr lang="en-US" baseline="0" dirty="0" smtClean="0"/>
              <a:t>, or through a </a:t>
            </a:r>
            <a:r>
              <a:rPr lang="en-US" baseline="0" dirty="0" err="1" smtClean="0"/>
              <a:t>symbaloo</a:t>
            </a:r>
            <a:r>
              <a:rPr lang="en-US" baseline="0" dirty="0" smtClean="0"/>
              <a:t> dashboard.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eBook file can now</a:t>
            </a:r>
            <a:r>
              <a:rPr lang="en-US" baseline="0" dirty="0" smtClean="0"/>
              <a:t> be accessed through various interfaces including a QR Code, a sand alone hyperlink, on a shared file in </a:t>
            </a:r>
            <a:r>
              <a:rPr lang="en-US" baseline="0" dirty="0" err="1" smtClean="0"/>
              <a:t>Dropbox</a:t>
            </a:r>
            <a:r>
              <a:rPr lang="en-US" baseline="0" dirty="0" smtClean="0"/>
              <a:t>, or through a </a:t>
            </a:r>
            <a:r>
              <a:rPr lang="en-US" baseline="0" dirty="0" err="1" smtClean="0"/>
              <a:t>symbaloo</a:t>
            </a:r>
            <a:r>
              <a:rPr lang="en-US" baseline="0" dirty="0" smtClean="0"/>
              <a:t> dashboard.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demonstrate how to creative  an e-book in Creative Book Builder, a document file will need to exist on the Google Docs application site. Start the Create Book Builder application and select Books. Selecting the books menu button will allow a title to be entered in the next step. </a:t>
            </a: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educators must provide a learning environment that takes students beyond the walls of their classrooms and into a world of endless opportunities“ Select flipbook slide to access website resource page for this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Select the Plus Button and the next menu frame will appear for entering the title of your book.</a:t>
            </a:r>
            <a:endParaRPr lang="en-US" dirty="0" smtClean="0"/>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the Title</a:t>
            </a:r>
            <a:r>
              <a:rPr lang="en-US" baseline="0" dirty="0" smtClean="0"/>
              <a:t> of the Book into the space provided. The title of the book to be created from the import process is named </a:t>
            </a:r>
            <a:r>
              <a:rPr lang="en-US" sz="1200" kern="1200" dirty="0" smtClean="0">
                <a:solidFill>
                  <a:schemeClr val="tx1"/>
                </a:solidFill>
                <a:latin typeface="+mn-lt"/>
                <a:ea typeface="+mn-ea"/>
                <a:cs typeface="+mn-cs"/>
              </a:rPr>
              <a:t>How to Create an eBook. Select</a:t>
            </a:r>
            <a:r>
              <a:rPr lang="en-US" sz="1200" kern="1200" baseline="0" dirty="0" smtClean="0">
                <a:solidFill>
                  <a:schemeClr val="tx1"/>
                </a:solidFill>
                <a:latin typeface="+mn-lt"/>
                <a:ea typeface="+mn-ea"/>
                <a:cs typeface="+mn-cs"/>
              </a:rPr>
              <a:t> save and the books title will appear in the Book list menu. Once this has been completed the next step will be to import a file.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step is to select the</a:t>
            </a:r>
            <a:r>
              <a:rPr lang="en-US" baseline="0" dirty="0" smtClean="0"/>
              <a:t> book title . Selecting the book title will allow for additional content to be added through the “Add Element” menu or importing document function. </a:t>
            </a:r>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import a document a document a file will need to exist on the Google Docs application site. It is important that files imported are to be selected in chunks. Plan content by eliminating bullets and numbers within the Google Document files. These “bulleted and numbered text” items are best imported through the “Add Element” function. To import, a document from Google Docs select Import.  </a:t>
            </a: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select from the menu as it recognizes that the</a:t>
            </a:r>
            <a:r>
              <a:rPr lang="en-US" baseline="0" dirty="0" smtClean="0"/>
              <a:t> status shows  the user is logged into Google docs. Select Doc File List to see Google Docs menu.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B35E8-4B77-454E-8B23-F2841C0322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DA2D6FF-3290-42ED-80AE-3E65DF314BD6}"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A9990-669E-4FB0-A917-6266706F80F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2D6FF-3290-42ED-80AE-3E65DF314BD6}"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2D6FF-3290-42ED-80AE-3E65DF314BD6}" type="datetimeFigureOut">
              <a:rPr lang="en-US" smtClean="0"/>
              <a:pPr/>
              <a:t>10/8/2011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2D6FF-3290-42ED-80AE-3E65DF314BD6}"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A2D6FF-3290-42ED-80AE-3E65DF314BD6}"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A9990-669E-4FB0-A917-6266706F80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A2D6FF-3290-42ED-80AE-3E65DF314BD6}"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A2D6FF-3290-42ED-80AE-3E65DF314BD6}"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A2D6FF-3290-42ED-80AE-3E65DF314BD6}"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2D6FF-3290-42ED-80AE-3E65DF314BD6}"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A9990-669E-4FB0-A917-6266706F80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A2D6FF-3290-42ED-80AE-3E65DF314BD6}"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A9990-669E-4FB0-A917-6266706F80F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DA2D6FF-3290-42ED-80AE-3E65DF314BD6}" type="datetimeFigureOut">
              <a:rPr lang="en-US" smtClean="0"/>
              <a:pPr/>
              <a:t>10/8/2011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C4A9990-669E-4FB0-A917-6266706F80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DA2D6FF-3290-42ED-80AE-3E65DF314BD6}" type="datetimeFigureOut">
              <a:rPr lang="en-US" smtClean="0"/>
              <a:pPr/>
              <a:t>10/8/2011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C4A9990-669E-4FB0-A917-6266706F80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unes.apple.com/us/app/creative-book-builder-create/id451041428?mt=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7QmCUDHpNzE&amp;feature=related"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itunes.apple.com/us/app/dropbox/id327630330?mt=8"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file:///\\www.youtube.com\watch%3fv=7QmCUDHpNzE&amp;feature=related"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educators/p_doc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u6aB91CaR9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www.youtube.com/watch?v=u6aB91CaR90" TargetMode="External"/><Relationship Id="rId5" Type="http://schemas.openxmlformats.org/officeDocument/2006/relationships/image" Target="../media/image24.png"/><Relationship Id="rId4" Type="http://schemas.openxmlformats.org/officeDocument/2006/relationships/hyperlink" Target="http://www.youtube.com/watch?v=7QmCUDHpNzE&amp;feature=relat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youtubedownloader.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digitalsandbox.weebly.com/"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mailto:digitalsandbox1@gmail.com" TargetMode="External"/><Relationship Id="rId5" Type="http://schemas.openxmlformats.org/officeDocument/2006/relationships/image" Target="../media/image46.png"/><Relationship Id="rId4" Type="http://schemas.openxmlformats.org/officeDocument/2006/relationships/hyperlink" Target="http://digitalsandbox.weebly.com/about-mike-kin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84648"/>
            <a:ext cx="8077200" cy="1673352"/>
          </a:xfrm>
        </p:spPr>
        <p:txBody>
          <a:bodyPr/>
          <a:lstStyle/>
          <a:p>
            <a:r>
              <a:rPr lang="en-US" sz="4800" dirty="0" smtClean="0">
                <a:solidFill>
                  <a:srgbClr val="FFC000"/>
                </a:solidFill>
              </a:rPr>
              <a:t>Creative Book Builder</a:t>
            </a:r>
            <a:endParaRPr lang="en-US" dirty="0">
              <a:solidFill>
                <a:srgbClr val="FFC000"/>
              </a:solidFill>
            </a:endParaRPr>
          </a:p>
        </p:txBody>
      </p:sp>
      <p:pic>
        <p:nvPicPr>
          <p:cNvPr id="4" name="Picture 2" descr="C:\Users\dog2\Desktop\Presentation Graphics\mzl.izabpdpm.175x175-75.jpg">
            <a:hlinkClick r:id="rId3"/>
          </p:cNvPr>
          <p:cNvPicPr>
            <a:picLocks noChangeAspect="1" noChangeArrowheads="1"/>
          </p:cNvPicPr>
          <p:nvPr/>
        </p:nvPicPr>
        <p:blipFill>
          <a:blip r:embed="rId4" cstate="print"/>
          <a:srcRect/>
          <a:stretch>
            <a:fillRect/>
          </a:stretch>
        </p:blipFill>
        <p:spPr bwMode="auto">
          <a:xfrm>
            <a:off x="1447800" y="22860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Users\dog2\Desktop\39748906GlobalForum_50_150dpi.jpg"/>
          <p:cNvPicPr>
            <a:picLocks noChangeAspect="1" noChangeArrowheads="1"/>
          </p:cNvPicPr>
          <p:nvPr/>
        </p:nvPicPr>
        <p:blipFill>
          <a:blip r:embed="rId5" cstate="print"/>
          <a:srcRect/>
          <a:stretch>
            <a:fillRect/>
          </a:stretch>
        </p:blipFill>
        <p:spPr bwMode="auto">
          <a:xfrm rot="10800000" flipH="1" flipV="1">
            <a:off x="4770922" y="838200"/>
            <a:ext cx="3763478"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dog2\Desktop\epub_logo_color.jpg"/>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6019800" y="1828800"/>
            <a:ext cx="1118754" cy="1210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04800" y="762000"/>
            <a:ext cx="7860229" cy="1938992"/>
          </a:xfrm>
          <a:prstGeom prst="rect">
            <a:avLst/>
          </a:prstGeom>
          <a:noFill/>
        </p:spPr>
        <p:txBody>
          <a:bodyPr wrap="none" rtlCol="0">
            <a:spAutoFit/>
          </a:bodyPr>
          <a:lstStyle/>
          <a:p>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Create an eBook</a:t>
            </a:r>
          </a:p>
          <a:p>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146" name="Picture 2" descr="C:\Users\dog2\Desktop\Doc File list.PNG"/>
          <p:cNvPicPr>
            <a:picLocks noChangeAspect="1" noChangeArrowheads="1"/>
          </p:cNvPicPr>
          <p:nvPr/>
        </p:nvPicPr>
        <p:blipFill>
          <a:blip r:embed="rId3" cstate="print"/>
          <a:srcRect/>
          <a:stretch>
            <a:fillRect/>
          </a:stretch>
        </p:blipFill>
        <p:spPr bwMode="auto">
          <a:xfrm rot="5400000">
            <a:off x="1219200" y="-1219200"/>
            <a:ext cx="7315200" cy="9753600"/>
          </a:xfrm>
          <a:prstGeom prst="rect">
            <a:avLst/>
          </a:prstGeom>
          <a:noFill/>
        </p:spPr>
      </p:pic>
      <p:cxnSp>
        <p:nvCxnSpPr>
          <p:cNvPr id="7" name="Straight Arrow Connector 6"/>
          <p:cNvCxnSpPr/>
          <p:nvPr/>
        </p:nvCxnSpPr>
        <p:spPr>
          <a:xfrm flipH="1">
            <a:off x="4648200" y="1752600"/>
            <a:ext cx="1600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172200" y="1371600"/>
            <a:ext cx="2395490"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chemeClr val="bg1"/>
                </a:solidFill>
              </a:rPr>
              <a:t>Select the document from the Google Doc files to import. In this case, “How to Create an eBook” will be selected. </a:t>
            </a:r>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4" name="Picture 4" descr="C:\Users\dog2\Desktop\photo5.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7" name="TextBox 6"/>
          <p:cNvSpPr txBox="1"/>
          <p:nvPr/>
        </p:nvSpPr>
        <p:spPr>
          <a:xfrm>
            <a:off x="2514600" y="4419600"/>
            <a:ext cx="4191000" cy="1477328"/>
          </a:xfrm>
          <a:prstGeom prst="rect">
            <a:avLst/>
          </a:prstGeom>
          <a:noFill/>
        </p:spPr>
        <p:txBody>
          <a:bodyPr wrap="square" rtlCol="0">
            <a:spAutoFit/>
          </a:bodyPr>
          <a:lstStyle/>
          <a:p>
            <a:r>
              <a:rPr lang="en-US" dirty="0" smtClean="0"/>
              <a:t>Check to make sure the file selected is what you want to import in the file menu box. The next step is to import the document from Google docs into creative book builder by selecting Start Import. </a:t>
            </a:r>
            <a:endParaRPr lang="en-US" dirty="0"/>
          </a:p>
        </p:txBody>
      </p:sp>
      <p:cxnSp>
        <p:nvCxnSpPr>
          <p:cNvPr id="8" name="Straight Arrow Connector 7"/>
          <p:cNvCxnSpPr/>
          <p:nvPr/>
        </p:nvCxnSpPr>
        <p:spPr>
          <a:xfrm flipV="1">
            <a:off x="1676400" y="3124200"/>
            <a:ext cx="2667000" cy="9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533400" y="3886200"/>
            <a:ext cx="1157689"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Check File</a:t>
            </a:r>
            <a:endParaRPr lang="en-US" dirty="0"/>
          </a:p>
        </p:txBody>
      </p:sp>
      <p:cxnSp>
        <p:nvCxnSpPr>
          <p:cNvPr id="15" name="Straight Arrow Connector 14"/>
          <p:cNvCxnSpPr/>
          <p:nvPr/>
        </p:nvCxnSpPr>
        <p:spPr>
          <a:xfrm flipH="1" flipV="1">
            <a:off x="5181600" y="3810000"/>
            <a:ext cx="25908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6705600" y="4572000"/>
            <a:ext cx="1990417"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Start Import</a:t>
            </a:r>
            <a:endParaRPr lang="en-US" dirty="0"/>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dog2\Desktop\Save to CCB.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cxnSp>
        <p:nvCxnSpPr>
          <p:cNvPr id="6" name="Straight Arrow Connector 5"/>
          <p:cNvCxnSpPr/>
          <p:nvPr/>
        </p:nvCxnSpPr>
        <p:spPr>
          <a:xfrm flipH="1">
            <a:off x="6858000" y="990600"/>
            <a:ext cx="533400" cy="0"/>
          </a:xfrm>
          <a:prstGeom prst="straightConnector1">
            <a:avLst/>
          </a:prstGeom>
          <a:ln>
            <a:solidFill>
              <a:schemeClr val="bg1"/>
            </a:solidFill>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7315200" y="685800"/>
            <a:ext cx="14478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last step is to save the imported Google Doc into Creative Book Builder</a:t>
            </a:r>
            <a:endParaRPr lang="en-US" dirty="0"/>
          </a:p>
        </p:txBody>
      </p:sp>
      <p:sp>
        <p:nvSpPr>
          <p:cNvPr id="9" name="TextBox 8"/>
          <p:cNvSpPr txBox="1"/>
          <p:nvPr/>
        </p:nvSpPr>
        <p:spPr>
          <a:xfrm>
            <a:off x="3505200" y="5715000"/>
            <a:ext cx="152400" cy="230832"/>
          </a:xfrm>
          <a:prstGeom prst="rect">
            <a:avLst/>
          </a:prstGeom>
          <a:solidFill>
            <a:schemeClr val="bg1"/>
          </a:solidFill>
        </p:spPr>
        <p:txBody>
          <a:bodyPr wrap="square" rtlCol="0">
            <a:spAutoFit/>
          </a:bodyPr>
          <a:lstStyle/>
          <a:p>
            <a:r>
              <a:rPr lang="en-US" sz="900" dirty="0" smtClean="0"/>
              <a:t> </a:t>
            </a:r>
            <a:endParaRPr lang="en-US" sz="9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descr="C:\Users\dog2\Desktop\Add Element.PNG"/>
          <p:cNvPicPr>
            <a:picLocks noChangeAspect="1" noChangeArrowheads="1"/>
          </p:cNvPicPr>
          <p:nvPr/>
        </p:nvPicPr>
        <p:blipFill>
          <a:blip r:embed="rId3" cstate="print"/>
          <a:srcRect/>
          <a:stretch>
            <a:fillRect/>
          </a:stretch>
        </p:blipFill>
        <p:spPr bwMode="auto">
          <a:xfrm rot="5400000">
            <a:off x="1143000" y="-1143000"/>
            <a:ext cx="6858001" cy="9144000"/>
          </a:xfrm>
          <a:prstGeom prst="rect">
            <a:avLst/>
          </a:prstGeom>
          <a:noFill/>
        </p:spPr>
      </p:pic>
      <p:sp>
        <p:nvSpPr>
          <p:cNvPr id="6" name="TextBox 5"/>
          <p:cNvSpPr txBox="1"/>
          <p:nvPr/>
        </p:nvSpPr>
        <p:spPr>
          <a:xfrm>
            <a:off x="304800" y="1600200"/>
            <a:ext cx="2362199"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dirty="0" smtClean="0">
                <a:solidFill>
                  <a:schemeClr val="bg1"/>
                </a:solidFill>
              </a:rPr>
              <a:t>In the next few steps additional content will be added using the” Add Element” function. The “Add Element” function allows for text, video, audio and</a:t>
            </a:r>
          </a:p>
          <a:p>
            <a:pPr lvl="0"/>
            <a:r>
              <a:rPr lang="en-US" dirty="0" smtClean="0">
                <a:solidFill>
                  <a:schemeClr val="bg1"/>
                </a:solidFill>
              </a:rPr>
              <a:t>images to be added to the eBook. Pre recorded video and audio sources are added through the use of iTunes. Images are added by using </a:t>
            </a:r>
            <a:r>
              <a:rPr lang="en-US" dirty="0" err="1" smtClean="0">
                <a:solidFill>
                  <a:schemeClr val="bg1"/>
                </a:solidFill>
              </a:rPr>
              <a:t>iPhoto</a:t>
            </a:r>
            <a:r>
              <a:rPr lang="en-US" dirty="0" smtClean="0">
                <a:solidFill>
                  <a:schemeClr val="bg1"/>
                </a:solidFill>
              </a:rPr>
              <a:t> and from </a:t>
            </a:r>
            <a:r>
              <a:rPr lang="en-US" dirty="0" err="1" smtClean="0">
                <a:solidFill>
                  <a:schemeClr val="bg1"/>
                </a:solidFill>
              </a:rPr>
              <a:t>iPad</a:t>
            </a:r>
            <a:r>
              <a:rPr lang="en-US" dirty="0" smtClean="0">
                <a:solidFill>
                  <a:schemeClr val="bg1"/>
                </a:solidFill>
              </a:rPr>
              <a:t>. </a:t>
            </a:r>
            <a:endParaRPr lang="en-US" dirty="0">
              <a:solidFill>
                <a:schemeClr val="bg1"/>
              </a:solidFill>
            </a:endParaRPr>
          </a:p>
        </p:txBody>
      </p:sp>
      <p:cxnSp>
        <p:nvCxnSpPr>
          <p:cNvPr id="7" name="Straight Arrow Connector 6"/>
          <p:cNvCxnSpPr/>
          <p:nvPr/>
        </p:nvCxnSpPr>
        <p:spPr>
          <a:xfrm flipV="1">
            <a:off x="2667000" y="1447800"/>
            <a:ext cx="1219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descr="C:\Users\dog2\Desktop\Add Element.PNG"/>
          <p:cNvPicPr>
            <a:picLocks noChangeAspect="1" noChangeArrowheads="1"/>
          </p:cNvPicPr>
          <p:nvPr/>
        </p:nvPicPr>
        <p:blipFill>
          <a:blip r:embed="rId3" cstate="print"/>
          <a:srcRect/>
          <a:stretch>
            <a:fillRect/>
          </a:stretch>
        </p:blipFill>
        <p:spPr bwMode="auto">
          <a:xfrm rot="5400000">
            <a:off x="1143000" y="-1143000"/>
            <a:ext cx="6858001" cy="9144000"/>
          </a:xfrm>
          <a:prstGeom prst="rect">
            <a:avLst/>
          </a:prstGeom>
          <a:noFill/>
        </p:spPr>
      </p:pic>
      <p:sp>
        <p:nvSpPr>
          <p:cNvPr id="6" name="TextBox 5"/>
          <p:cNvSpPr txBox="1"/>
          <p:nvPr/>
        </p:nvSpPr>
        <p:spPr>
          <a:xfrm>
            <a:off x="304800" y="1600200"/>
            <a:ext cx="2362199"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dirty="0" smtClean="0">
                <a:solidFill>
                  <a:schemeClr val="bg1"/>
                </a:solidFill>
              </a:rPr>
              <a:t>In the next few steps additional content will be added using the” Add Element” function. The “Add Element” function allows for text, video, audio and</a:t>
            </a:r>
          </a:p>
          <a:p>
            <a:pPr lvl="0"/>
            <a:r>
              <a:rPr lang="en-US" dirty="0" smtClean="0">
                <a:solidFill>
                  <a:schemeClr val="bg1"/>
                </a:solidFill>
              </a:rPr>
              <a:t>images to be added to the eBook. Pre recorded video and audio sources are added through the use of iTunes. Images are added by using </a:t>
            </a:r>
            <a:r>
              <a:rPr lang="en-US" dirty="0" err="1" smtClean="0">
                <a:solidFill>
                  <a:schemeClr val="bg1"/>
                </a:solidFill>
              </a:rPr>
              <a:t>iPhoto</a:t>
            </a:r>
            <a:r>
              <a:rPr lang="en-US" dirty="0" smtClean="0">
                <a:solidFill>
                  <a:schemeClr val="bg1"/>
                </a:solidFill>
              </a:rPr>
              <a:t> and from </a:t>
            </a:r>
            <a:r>
              <a:rPr lang="en-US" dirty="0" err="1" smtClean="0">
                <a:solidFill>
                  <a:schemeClr val="bg1"/>
                </a:solidFill>
              </a:rPr>
              <a:t>iPad</a:t>
            </a:r>
            <a:r>
              <a:rPr lang="en-US" dirty="0" smtClean="0">
                <a:solidFill>
                  <a:schemeClr val="bg1"/>
                </a:solidFill>
              </a:rPr>
              <a:t>. </a:t>
            </a:r>
            <a:endParaRPr lang="en-US" dirty="0">
              <a:solidFill>
                <a:schemeClr val="bg1"/>
              </a:solidFill>
            </a:endParaRPr>
          </a:p>
        </p:txBody>
      </p:sp>
      <p:cxnSp>
        <p:nvCxnSpPr>
          <p:cNvPr id="7" name="Straight Arrow Connector 6"/>
          <p:cNvCxnSpPr/>
          <p:nvPr/>
        </p:nvCxnSpPr>
        <p:spPr>
          <a:xfrm flipV="1">
            <a:off x="2667000" y="1447800"/>
            <a:ext cx="1219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4648"/>
            <a:ext cx="8077200" cy="1673352"/>
          </a:xfrm>
        </p:spPr>
        <p:txBody>
          <a:bodyPr/>
          <a:lstStyle/>
          <a:p>
            <a:r>
              <a:rPr lang="en-US" dirty="0" smtClean="0"/>
              <a:t>Publishing to </a:t>
            </a:r>
            <a:r>
              <a:rPr lang="en-US" dirty="0" err="1" smtClean="0"/>
              <a:t>iBooks</a:t>
            </a:r>
            <a:endParaRPr lang="en-US" dirty="0"/>
          </a:p>
        </p:txBody>
      </p:sp>
      <p:pic>
        <p:nvPicPr>
          <p:cNvPr id="4" name="Picture 4" descr="C:\Users\dog2\Desktop\iBooks.jpg"/>
          <p:cNvPicPr>
            <a:picLocks noChangeAspect="1" noChangeArrowheads="1"/>
          </p:cNvPicPr>
          <p:nvPr/>
        </p:nvPicPr>
        <p:blipFill>
          <a:blip r:embed="rId3" cstate="print"/>
          <a:srcRect/>
          <a:stretch>
            <a:fillRect/>
          </a:stretch>
        </p:blipFill>
        <p:spPr bwMode="auto">
          <a:xfrm>
            <a:off x="5334000" y="685800"/>
            <a:ext cx="2923032"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dog2\Desktop\Pub Slide 1.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6" name="TextBox 5"/>
          <p:cNvSpPr txBox="1"/>
          <p:nvPr/>
        </p:nvSpPr>
        <p:spPr>
          <a:xfrm>
            <a:off x="152400" y="1676400"/>
            <a:ext cx="2438400" cy="3693319"/>
          </a:xfrm>
          <a:prstGeom prst="rect">
            <a:avLst/>
          </a:prstGeom>
          <a:noFill/>
        </p:spPr>
        <p:txBody>
          <a:bodyPr wrap="square" rtlCol="0">
            <a:spAutoFit/>
          </a:bodyPr>
          <a:lstStyle/>
          <a:p>
            <a:r>
              <a:rPr lang="en-US" dirty="0" smtClean="0"/>
              <a:t>To publish the eBook select “Publish.” A popup menu will appear. It is recommended that the “Publish” function be used prior to closing out of the program. This will eliminate any possible loss of work developed during a work session. </a:t>
            </a:r>
          </a:p>
          <a:p>
            <a:endParaRPr lang="en-US" dirty="0"/>
          </a:p>
        </p:txBody>
      </p:sp>
      <p:cxnSp>
        <p:nvCxnSpPr>
          <p:cNvPr id="7" name="Straight Arrow Connector 6"/>
          <p:cNvCxnSpPr/>
          <p:nvPr/>
        </p:nvCxnSpPr>
        <p:spPr>
          <a:xfrm>
            <a:off x="1447800" y="5638800"/>
            <a:ext cx="8382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685800" y="5257800"/>
            <a:ext cx="151996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Publish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dog2\Desktop\Pub Slide 2.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cxnSp>
        <p:nvCxnSpPr>
          <p:cNvPr id="5" name="Straight Arrow Connector 4"/>
          <p:cNvCxnSpPr/>
          <p:nvPr/>
        </p:nvCxnSpPr>
        <p:spPr>
          <a:xfrm flipV="1">
            <a:off x="4419600" y="1828800"/>
            <a:ext cx="0" cy="1447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276600" y="2971800"/>
            <a:ext cx="224830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Generate Book</a:t>
            </a:r>
            <a:endParaRPr lang="en-US" dirty="0"/>
          </a:p>
        </p:txBody>
      </p:sp>
      <p:sp>
        <p:nvSpPr>
          <p:cNvPr id="7" name="TextBox 6"/>
          <p:cNvSpPr txBox="1"/>
          <p:nvPr/>
        </p:nvSpPr>
        <p:spPr>
          <a:xfrm>
            <a:off x="2438400" y="3657600"/>
            <a:ext cx="4191000" cy="1754326"/>
          </a:xfrm>
          <a:prstGeom prst="rect">
            <a:avLst/>
          </a:prstGeom>
          <a:noFill/>
        </p:spPr>
        <p:txBody>
          <a:bodyPr wrap="square" rtlCol="0">
            <a:spAutoFit/>
          </a:bodyPr>
          <a:lstStyle/>
          <a:p>
            <a:r>
              <a:rPr lang="en-US" dirty="0" smtClean="0"/>
              <a:t>If the book is being published for the first time an option will be given to “Generate Book.” Select the “Generate Book” function. A second popup window will appear.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dog2\Desktop\Pub Slide 3.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5" name="TextBox 4"/>
          <p:cNvSpPr txBox="1"/>
          <p:nvPr/>
        </p:nvSpPr>
        <p:spPr>
          <a:xfrm>
            <a:off x="2438400" y="4495800"/>
            <a:ext cx="4343399" cy="1200329"/>
          </a:xfrm>
          <a:prstGeom prst="rect">
            <a:avLst/>
          </a:prstGeom>
          <a:noFill/>
        </p:spPr>
        <p:txBody>
          <a:bodyPr wrap="square" rtlCol="0">
            <a:spAutoFit/>
          </a:bodyPr>
          <a:lstStyle/>
          <a:p>
            <a:r>
              <a:rPr lang="en-US" dirty="0" smtClean="0"/>
              <a:t>Select “Start Processing” in the Generate Book function box. This function will render the content into a ePub format. </a:t>
            </a:r>
          </a:p>
          <a:p>
            <a:endParaRPr lang="en-US" dirty="0"/>
          </a:p>
        </p:txBody>
      </p:sp>
      <p:cxnSp>
        <p:nvCxnSpPr>
          <p:cNvPr id="6" name="Straight Arrow Connector 5"/>
          <p:cNvCxnSpPr/>
          <p:nvPr/>
        </p:nvCxnSpPr>
        <p:spPr>
          <a:xfrm flipV="1">
            <a:off x="4419600" y="2362200"/>
            <a:ext cx="0" cy="1447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276600" y="3505200"/>
            <a:ext cx="237193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Start Processing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og2\Desktop\pub slide 4.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5" name="TextBox 4"/>
          <p:cNvSpPr txBox="1"/>
          <p:nvPr/>
        </p:nvSpPr>
        <p:spPr>
          <a:xfrm>
            <a:off x="2286000" y="4419600"/>
            <a:ext cx="4495800" cy="1754326"/>
          </a:xfrm>
          <a:prstGeom prst="rect">
            <a:avLst/>
          </a:prstGeom>
          <a:noFill/>
        </p:spPr>
        <p:txBody>
          <a:bodyPr wrap="square" rtlCol="0">
            <a:spAutoFit/>
          </a:bodyPr>
          <a:lstStyle/>
          <a:p>
            <a:r>
              <a:rPr lang="en-US" dirty="0" smtClean="0"/>
              <a:t>When the rendering process is completed the Preview function prompt will appear. The preview function allows for storage and read options. To view storage or read options select “Preview.”</a:t>
            </a:r>
          </a:p>
          <a:p>
            <a:endParaRPr lang="en-US" dirty="0"/>
          </a:p>
        </p:txBody>
      </p:sp>
      <p:cxnSp>
        <p:nvCxnSpPr>
          <p:cNvPr id="6" name="Straight Arrow Connector 5"/>
          <p:cNvCxnSpPr/>
          <p:nvPr/>
        </p:nvCxnSpPr>
        <p:spPr>
          <a:xfrm flipV="1">
            <a:off x="4419600" y="2895600"/>
            <a:ext cx="0" cy="1219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657600" y="3810000"/>
            <a:ext cx="1586140"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Preview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dirty="0" smtClean="0">
                <a:solidFill>
                  <a:srgbClr val="FFC000"/>
                </a:solidFill>
              </a:rPr>
              <a:t>Creating &amp; Publishing with </a:t>
            </a:r>
            <a:br>
              <a:rPr lang="en-US" sz="4000" dirty="0" smtClean="0">
                <a:solidFill>
                  <a:srgbClr val="FFC000"/>
                </a:solidFill>
              </a:rPr>
            </a:br>
            <a:r>
              <a:rPr lang="en-US" sz="4800" dirty="0" smtClean="0">
                <a:solidFill>
                  <a:srgbClr val="FFC000"/>
                </a:solidFill>
              </a:rPr>
              <a:t>       Creative Book Builder</a:t>
            </a:r>
            <a:endParaRPr lang="en-US" dirty="0"/>
          </a:p>
        </p:txBody>
      </p:sp>
      <p:sp>
        <p:nvSpPr>
          <p:cNvPr id="11" name="Content Placeholder 10"/>
          <p:cNvSpPr>
            <a:spLocks noGrp="1"/>
          </p:cNvSpPr>
          <p:nvPr>
            <p:ph idx="1"/>
          </p:nvPr>
        </p:nvSpPr>
        <p:spPr>
          <a:xfrm>
            <a:off x="3733800" y="1828800"/>
            <a:ext cx="4419600" cy="4625609"/>
          </a:xfrm>
        </p:spPr>
        <p:txBody>
          <a:bodyPr/>
          <a:lstStyle/>
          <a:p>
            <a:pPr lvl="0"/>
            <a:r>
              <a:rPr lang="en-US" sz="4000" dirty="0" smtClean="0">
                <a:solidFill>
                  <a:schemeClr val="bg1"/>
                </a:solidFill>
              </a:rPr>
              <a:t>hyperlinks</a:t>
            </a:r>
          </a:p>
          <a:p>
            <a:pPr lvl="0"/>
            <a:r>
              <a:rPr lang="en-US" sz="4000" dirty="0" smtClean="0">
                <a:solidFill>
                  <a:schemeClr val="bg1"/>
                </a:solidFill>
              </a:rPr>
              <a:t>Audio Recordings</a:t>
            </a:r>
          </a:p>
          <a:p>
            <a:pPr lvl="0"/>
            <a:r>
              <a:rPr lang="en-US" sz="4000" dirty="0" smtClean="0">
                <a:solidFill>
                  <a:schemeClr val="bg1"/>
                </a:solidFill>
              </a:rPr>
              <a:t>Video</a:t>
            </a:r>
          </a:p>
          <a:p>
            <a:pPr lvl="0"/>
            <a:r>
              <a:rPr lang="en-US" sz="4000" dirty="0" smtClean="0">
                <a:solidFill>
                  <a:schemeClr val="bg1"/>
                </a:solidFill>
              </a:rPr>
              <a:t>Podcast</a:t>
            </a:r>
          </a:p>
          <a:p>
            <a:pPr lvl="0"/>
            <a:r>
              <a:rPr lang="en-US" sz="4000" dirty="0" smtClean="0">
                <a:solidFill>
                  <a:schemeClr val="bg1"/>
                </a:solidFill>
              </a:rPr>
              <a:t>Text</a:t>
            </a:r>
          </a:p>
          <a:p>
            <a:pPr lvl="0"/>
            <a:r>
              <a:rPr lang="en-US" sz="4000" dirty="0" smtClean="0">
                <a:solidFill>
                  <a:schemeClr val="bg1"/>
                </a:solidFill>
              </a:rPr>
              <a:t>Illustrations</a:t>
            </a:r>
          </a:p>
          <a:p>
            <a:pPr>
              <a:buNone/>
            </a:pPr>
            <a:endParaRPr lang="en-US" dirty="0"/>
          </a:p>
        </p:txBody>
      </p:sp>
      <p:pic>
        <p:nvPicPr>
          <p:cNvPr id="14" name="Picture 2" descr="C:\Users\dog2\Desktop\Presentation Graphics\mzl.izabpdpm.175x175-75.jpg"/>
          <p:cNvPicPr>
            <a:picLocks noChangeAspect="1" noChangeArrowheads="1"/>
          </p:cNvPicPr>
          <p:nvPr/>
        </p:nvPicPr>
        <p:blipFill>
          <a:blip r:embed="rId3" cstate="print"/>
          <a:srcRect/>
          <a:stretch>
            <a:fillRect/>
          </a:stretch>
        </p:blipFill>
        <p:spPr bwMode="auto">
          <a:xfrm>
            <a:off x="6553200" y="3429000"/>
            <a:ext cx="1803285"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609600" y="1676400"/>
            <a:ext cx="2819400" cy="4524315"/>
          </a:xfrm>
          <a:prstGeom prst="rect">
            <a:avLst/>
          </a:prstGeom>
          <a:noFill/>
        </p:spPr>
        <p:txBody>
          <a:bodyPr wrap="square" rtlCol="0">
            <a:spAutoFit/>
          </a:bodyPr>
          <a:lstStyle/>
          <a:p>
            <a:pPr lvl="0"/>
            <a:endParaRPr lang="en-US" dirty="0" smtClean="0">
              <a:solidFill>
                <a:schemeClr val="bg1"/>
              </a:solidFill>
            </a:endParaRPr>
          </a:p>
          <a:p>
            <a:pPr lvl="0"/>
            <a:r>
              <a:rPr lang="en-US" sz="3600" dirty="0" smtClean="0">
                <a:solidFill>
                  <a:schemeClr val="bg1"/>
                </a:solidFill>
              </a:rPr>
              <a:t>With creative book builder you can create interactive books that include</a:t>
            </a:r>
            <a:endParaRPr lang="en-US"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og2\Desktop\pub slide 5.PNG"/>
          <p:cNvPicPr>
            <a:picLocks noChangeAspect="1" noChangeArrowheads="1"/>
          </p:cNvPicPr>
          <p:nvPr/>
        </p:nvPicPr>
        <p:blipFill>
          <a:blip r:embed="rId3" cstate="print"/>
          <a:srcRect/>
          <a:stretch>
            <a:fillRect/>
          </a:stretch>
        </p:blipFill>
        <p:spPr bwMode="auto">
          <a:xfrm rot="5400000">
            <a:off x="1142999" y="-1143000"/>
            <a:ext cx="6858001" cy="9144002"/>
          </a:xfrm>
          <a:prstGeom prst="rect">
            <a:avLst/>
          </a:prstGeom>
          <a:noFill/>
        </p:spPr>
      </p:pic>
      <p:sp>
        <p:nvSpPr>
          <p:cNvPr id="5" name="TextBox 4"/>
          <p:cNvSpPr txBox="1"/>
          <p:nvPr/>
        </p:nvSpPr>
        <p:spPr>
          <a:xfrm>
            <a:off x="2209800" y="5105400"/>
            <a:ext cx="4724400" cy="1200329"/>
          </a:xfrm>
          <a:prstGeom prst="rect">
            <a:avLst/>
          </a:prstGeom>
          <a:noFill/>
        </p:spPr>
        <p:txBody>
          <a:bodyPr wrap="square" rtlCol="0">
            <a:spAutoFit/>
          </a:bodyPr>
          <a:lstStyle/>
          <a:p>
            <a:r>
              <a:rPr lang="en-US" dirty="0" smtClean="0"/>
              <a:t>The preview “Open In” menu will recognize what readers that are currently available on the iPod device. Select the </a:t>
            </a:r>
            <a:r>
              <a:rPr lang="en-US" dirty="0" err="1" smtClean="0"/>
              <a:t>iBooks</a:t>
            </a:r>
            <a:r>
              <a:rPr lang="en-US" dirty="0" smtClean="0"/>
              <a:t> option for the eBook to be stored </a:t>
            </a:r>
            <a:r>
              <a:rPr lang="en-US" dirty="0" err="1" smtClean="0"/>
              <a:t>iBooks</a:t>
            </a:r>
            <a:r>
              <a:rPr lang="en-US" dirty="0" smtClean="0"/>
              <a:t>.</a:t>
            </a:r>
            <a:endParaRPr lang="en-US" dirty="0"/>
          </a:p>
        </p:txBody>
      </p:sp>
      <p:cxnSp>
        <p:nvCxnSpPr>
          <p:cNvPr id="6" name="Straight Arrow Connector 5"/>
          <p:cNvCxnSpPr/>
          <p:nvPr/>
        </p:nvCxnSpPr>
        <p:spPr>
          <a:xfrm>
            <a:off x="990600" y="2895600"/>
            <a:ext cx="22098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28600" y="2514600"/>
            <a:ext cx="151996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Select </a:t>
            </a:r>
            <a:r>
              <a:rPr lang="en-US" dirty="0" err="1" smtClean="0"/>
              <a:t>iBooks</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og2\Desktop\pub slide 6.PNG"/>
          <p:cNvPicPr>
            <a:picLocks noChangeAspect="1" noChangeArrowheads="1"/>
          </p:cNvPicPr>
          <p:nvPr/>
        </p:nvPicPr>
        <p:blipFill>
          <a:blip r:embed="rId3" cstate="print"/>
          <a:srcRect/>
          <a:stretch>
            <a:fillRect/>
          </a:stretch>
        </p:blipFill>
        <p:spPr bwMode="auto">
          <a:xfrm rot="5400000">
            <a:off x="1143000" y="-1142996"/>
            <a:ext cx="6858001" cy="9144002"/>
          </a:xfrm>
          <a:prstGeom prst="rect">
            <a:avLst/>
          </a:prstGeom>
          <a:noFill/>
        </p:spPr>
      </p:pic>
      <p:sp>
        <p:nvSpPr>
          <p:cNvPr id="6" name="TextBox 5"/>
          <p:cNvSpPr txBox="1"/>
          <p:nvPr/>
        </p:nvSpPr>
        <p:spPr>
          <a:xfrm>
            <a:off x="457200" y="4419600"/>
            <a:ext cx="8305800" cy="923330"/>
          </a:xfrm>
          <a:prstGeom prst="rect">
            <a:avLst/>
          </a:prstGeom>
          <a:noFill/>
        </p:spPr>
        <p:txBody>
          <a:bodyPr wrap="square" rtlCol="0">
            <a:spAutoFit/>
          </a:bodyPr>
          <a:lstStyle/>
          <a:p>
            <a:r>
              <a:rPr lang="en-US" dirty="0" smtClean="0"/>
              <a:t>If a book is already open in the </a:t>
            </a:r>
            <a:r>
              <a:rPr lang="en-US" dirty="0" err="1" smtClean="0"/>
              <a:t>iBooks</a:t>
            </a:r>
            <a:r>
              <a:rPr lang="en-US" dirty="0" smtClean="0"/>
              <a:t> Shelf it will appear as the first last eBook left open. The reader may take a few seconds to open. </a:t>
            </a:r>
          </a:p>
          <a:p>
            <a:endParaRPr lang="en-US" dirty="0"/>
          </a:p>
        </p:txBody>
      </p:sp>
      <p:sp>
        <p:nvSpPr>
          <p:cNvPr id="7" name="TextBox 6"/>
          <p:cNvSpPr txBox="1"/>
          <p:nvPr/>
        </p:nvSpPr>
        <p:spPr>
          <a:xfrm>
            <a:off x="1447800" y="2438400"/>
            <a:ext cx="151996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New eBook</a:t>
            </a:r>
            <a:endParaRPr lang="en-U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og2\Desktop\pub slide 7.PNG"/>
          <p:cNvPicPr>
            <a:picLocks noChangeAspect="1" noChangeArrowheads="1"/>
          </p:cNvPicPr>
          <p:nvPr/>
        </p:nvPicPr>
        <p:blipFill>
          <a:blip r:embed="rId3" cstate="print"/>
          <a:srcRect/>
          <a:stretch>
            <a:fillRect/>
          </a:stretch>
        </p:blipFill>
        <p:spPr bwMode="auto">
          <a:xfrm rot="5400000">
            <a:off x="1190625" y="-1190625"/>
            <a:ext cx="7143750" cy="9525000"/>
          </a:xfrm>
          <a:prstGeom prst="rect">
            <a:avLst/>
          </a:prstGeom>
          <a:noFill/>
        </p:spPr>
      </p:pic>
      <p:sp>
        <p:nvSpPr>
          <p:cNvPr id="3" name="TextBox 2"/>
          <p:cNvSpPr txBox="1"/>
          <p:nvPr/>
        </p:nvSpPr>
        <p:spPr>
          <a:xfrm>
            <a:off x="5181600" y="4800600"/>
            <a:ext cx="38100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new eBook will open in read mode automatically. After previewing the new eBook select Library to close the book into shelf mode. </a:t>
            </a:r>
          </a:p>
          <a:p>
            <a:endParaRPr lang="en-US" dirty="0"/>
          </a:p>
        </p:txBody>
      </p:sp>
      <p:sp>
        <p:nvSpPr>
          <p:cNvPr id="4" name="TextBox 3"/>
          <p:cNvSpPr txBox="1"/>
          <p:nvPr/>
        </p:nvSpPr>
        <p:spPr>
          <a:xfrm>
            <a:off x="1676400" y="762000"/>
            <a:ext cx="151996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Select Library</a:t>
            </a:r>
            <a:endParaRPr lang="en-US" dirty="0"/>
          </a:p>
        </p:txBody>
      </p:sp>
      <p:cxnSp>
        <p:nvCxnSpPr>
          <p:cNvPr id="5" name="Straight Arrow Connector 4"/>
          <p:cNvCxnSpPr>
            <a:stCxn id="4" idx="1"/>
          </p:cNvCxnSpPr>
          <p:nvPr/>
        </p:nvCxnSpPr>
        <p:spPr>
          <a:xfrm flipH="1" flipV="1">
            <a:off x="914400" y="609600"/>
            <a:ext cx="762000" cy="3370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4648"/>
            <a:ext cx="8077200" cy="1673352"/>
          </a:xfrm>
        </p:spPr>
        <p:txBody>
          <a:bodyPr/>
          <a:lstStyle/>
          <a:p>
            <a:r>
              <a:rPr lang="en-US" dirty="0" smtClean="0"/>
              <a:t>Storing in Dropbox</a:t>
            </a:r>
            <a:endParaRPr lang="en-US" dirty="0"/>
          </a:p>
        </p:txBody>
      </p:sp>
      <p:pic>
        <p:nvPicPr>
          <p:cNvPr id="5" name="Picture 3" descr="C:\Users\dog2\Desktop\dropbox-logo.png">
            <a:hlinkClick r:id="rId3"/>
          </p:cNvPr>
          <p:cNvPicPr>
            <a:picLocks noChangeAspect="1" noChangeArrowheads="1"/>
          </p:cNvPicPr>
          <p:nvPr/>
        </p:nvPicPr>
        <p:blipFill>
          <a:blip r:embed="rId4" cstate="print"/>
          <a:srcRect/>
          <a:stretch>
            <a:fillRect/>
          </a:stretch>
        </p:blipFill>
        <p:spPr bwMode="auto">
          <a:xfrm>
            <a:off x="4876800" y="762000"/>
            <a:ext cx="341376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dog2\Desktop\Dropbox.png">
            <a:hlinkClick r:id="rId5"/>
          </p:cNvPr>
          <p:cNvPicPr>
            <a:picLocks noChangeAspect="1" noChangeArrowheads="1"/>
          </p:cNvPicPr>
          <p:nvPr/>
        </p:nvPicPr>
        <p:blipFill>
          <a:blip r:embed="rId6" cstate="print"/>
          <a:srcRect/>
          <a:stretch>
            <a:fillRect/>
          </a:stretch>
        </p:blipFill>
        <p:spPr bwMode="auto">
          <a:xfrm>
            <a:off x="5562600" y="5943600"/>
            <a:ext cx="3429000" cy="645873"/>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g2\Desktop\DB1.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3" name="TextBox 2"/>
          <p:cNvSpPr txBox="1"/>
          <p:nvPr/>
        </p:nvSpPr>
        <p:spPr>
          <a:xfrm>
            <a:off x="228600" y="1219200"/>
            <a:ext cx="2362200" cy="4801314"/>
          </a:xfrm>
          <a:prstGeom prst="rect">
            <a:avLst/>
          </a:prstGeom>
          <a:noFill/>
        </p:spPr>
        <p:txBody>
          <a:bodyPr wrap="square" rtlCol="0">
            <a:spAutoFit/>
          </a:bodyPr>
          <a:lstStyle/>
          <a:p>
            <a:r>
              <a:rPr lang="en-US" dirty="0" smtClean="0"/>
              <a:t>The next few steps will demonstrate how to retrieve the eBook and store it into temporary storage application such as Dropbox. These steps are designed to recover the ePub file onto a desktop so it can be uploaded to a school assignment website. On the dashboard select the Publish function to launch publishing options. </a:t>
            </a:r>
          </a:p>
          <a:p>
            <a:endParaRPr lang="en-US" dirty="0"/>
          </a:p>
        </p:txBody>
      </p:sp>
      <p:sp>
        <p:nvSpPr>
          <p:cNvPr id="4" name="TextBox 3"/>
          <p:cNvSpPr txBox="1"/>
          <p:nvPr/>
        </p:nvSpPr>
        <p:spPr>
          <a:xfrm>
            <a:off x="381000" y="5791200"/>
            <a:ext cx="151996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Select Publish</a:t>
            </a:r>
            <a:endParaRPr lang="en-US" dirty="0"/>
          </a:p>
        </p:txBody>
      </p:sp>
      <p:cxnSp>
        <p:nvCxnSpPr>
          <p:cNvPr id="5" name="Straight Arrow Connector 4"/>
          <p:cNvCxnSpPr/>
          <p:nvPr/>
        </p:nvCxnSpPr>
        <p:spPr>
          <a:xfrm>
            <a:off x="1905000" y="5943600"/>
            <a:ext cx="3810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g2\Desktop\DB1.2.PNG"/>
          <p:cNvPicPr>
            <a:picLocks noChangeAspect="1" noChangeArrowheads="1"/>
          </p:cNvPicPr>
          <p:nvPr/>
        </p:nvPicPr>
        <p:blipFill>
          <a:blip r:embed="rId3" cstate="print"/>
          <a:srcRect/>
          <a:stretch>
            <a:fillRect/>
          </a:stretch>
        </p:blipFill>
        <p:spPr bwMode="auto">
          <a:xfrm rot="5400000">
            <a:off x="1143000" y="-1143001"/>
            <a:ext cx="6858002" cy="9144003"/>
          </a:xfrm>
          <a:prstGeom prst="rect">
            <a:avLst/>
          </a:prstGeom>
          <a:noFill/>
        </p:spPr>
      </p:pic>
      <p:sp>
        <p:nvSpPr>
          <p:cNvPr id="3" name="TextBox 2"/>
          <p:cNvSpPr txBox="1"/>
          <p:nvPr/>
        </p:nvSpPr>
        <p:spPr>
          <a:xfrm>
            <a:off x="5410200" y="3048000"/>
            <a:ext cx="2667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Upload to Dropbox</a:t>
            </a:r>
            <a:endParaRPr lang="en-US" dirty="0"/>
          </a:p>
        </p:txBody>
      </p:sp>
      <p:cxnSp>
        <p:nvCxnSpPr>
          <p:cNvPr id="4" name="Straight Arrow Connector 3"/>
          <p:cNvCxnSpPr/>
          <p:nvPr/>
        </p:nvCxnSpPr>
        <p:spPr>
          <a:xfrm flipH="1">
            <a:off x="4419600" y="3200400"/>
            <a:ext cx="9906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2286000" y="4419600"/>
            <a:ext cx="4572000" cy="1200329"/>
          </a:xfrm>
          <a:prstGeom prst="rect">
            <a:avLst/>
          </a:prstGeom>
        </p:spPr>
        <p:txBody>
          <a:bodyPr>
            <a:spAutoFit/>
          </a:bodyPr>
          <a:lstStyle/>
          <a:p>
            <a:r>
              <a:rPr lang="en-US" dirty="0" smtClean="0"/>
              <a:t>To upload to “Dropbox” select the “Upload to Dropbox” function. A new popup menu will appear to ensure that the user is properly linked to the “Dropbox” assignment folder.   </a:t>
            </a:r>
            <a:endParaRPr lang="en-U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g2\Desktop\DB2.PNG"/>
          <p:cNvPicPr>
            <a:picLocks noChangeAspect="1" noChangeArrowheads="1"/>
          </p:cNvPicPr>
          <p:nvPr/>
        </p:nvPicPr>
        <p:blipFill>
          <a:blip r:embed="rId3" cstate="print"/>
          <a:srcRect/>
          <a:stretch>
            <a:fillRect/>
          </a:stretch>
        </p:blipFill>
        <p:spPr bwMode="auto">
          <a:xfrm rot="5400000">
            <a:off x="1076325" y="-1076325"/>
            <a:ext cx="6991350" cy="9144000"/>
          </a:xfrm>
          <a:prstGeom prst="rect">
            <a:avLst/>
          </a:prstGeom>
          <a:noFill/>
        </p:spPr>
      </p:pic>
      <p:sp>
        <p:nvSpPr>
          <p:cNvPr id="3" name="TextBox 2"/>
          <p:cNvSpPr txBox="1"/>
          <p:nvPr/>
        </p:nvSpPr>
        <p:spPr>
          <a:xfrm>
            <a:off x="6172200" y="4114800"/>
            <a:ext cx="2057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Start Upload</a:t>
            </a:r>
            <a:endParaRPr lang="en-US" dirty="0"/>
          </a:p>
        </p:txBody>
      </p:sp>
      <p:cxnSp>
        <p:nvCxnSpPr>
          <p:cNvPr id="4" name="Straight Arrow Connector 3"/>
          <p:cNvCxnSpPr/>
          <p:nvPr/>
        </p:nvCxnSpPr>
        <p:spPr>
          <a:xfrm flipH="1">
            <a:off x="5181600" y="4267200"/>
            <a:ext cx="9906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2286000" y="5105400"/>
            <a:ext cx="4572000" cy="923330"/>
          </a:xfrm>
          <a:prstGeom prst="rect">
            <a:avLst/>
          </a:prstGeom>
        </p:spPr>
        <p:txBody>
          <a:bodyPr>
            <a:spAutoFit/>
          </a:bodyPr>
          <a:lstStyle/>
          <a:p>
            <a:r>
              <a:rPr lang="en-US" dirty="0" smtClean="0"/>
              <a:t>To start the upload to Dropbox select the “Start Upload” function. The upload may take a few minutes depending on the file size. </a:t>
            </a:r>
            <a:endParaRPr lang="en-US" dirty="0"/>
          </a:p>
        </p:txBody>
      </p:sp>
      <p:cxnSp>
        <p:nvCxnSpPr>
          <p:cNvPr id="7" name="Straight Arrow Connector 6"/>
          <p:cNvCxnSpPr/>
          <p:nvPr/>
        </p:nvCxnSpPr>
        <p:spPr>
          <a:xfrm flipV="1">
            <a:off x="2057400" y="2057400"/>
            <a:ext cx="457200" cy="793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V="1">
            <a:off x="1981200" y="1066800"/>
            <a:ext cx="44196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228600" y="1371600"/>
            <a:ext cx="1828800" cy="3416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In the displayed popup menu a prompt provides a view of the upload options. In the upper right side of the menu provides information on accessibility showing the login status. </a:t>
            </a:r>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g2\Desktop\DB3.PNG"/>
          <p:cNvPicPr>
            <a:picLocks noChangeAspect="1" noChangeArrowheads="1"/>
          </p:cNvPicPr>
          <p:nvPr/>
        </p:nvPicPr>
        <p:blipFill>
          <a:blip r:embed="rId3" cstate="print"/>
          <a:srcRect/>
          <a:stretch>
            <a:fillRect/>
          </a:stretch>
        </p:blipFill>
        <p:spPr bwMode="auto">
          <a:xfrm rot="5400000">
            <a:off x="1142998" y="-1142999"/>
            <a:ext cx="6858001" cy="9143999"/>
          </a:xfrm>
          <a:prstGeom prst="rect">
            <a:avLst/>
          </a:prstGeom>
          <a:noFill/>
        </p:spPr>
      </p:pic>
      <p:sp>
        <p:nvSpPr>
          <p:cNvPr id="3" name="Rectangle 2"/>
          <p:cNvSpPr/>
          <p:nvPr/>
        </p:nvSpPr>
        <p:spPr>
          <a:xfrm>
            <a:off x="2286000" y="5410200"/>
            <a:ext cx="4572000" cy="646331"/>
          </a:xfrm>
          <a:prstGeom prst="rect">
            <a:avLst/>
          </a:prstGeom>
        </p:spPr>
        <p:txBody>
          <a:bodyPr>
            <a:spAutoFit/>
          </a:bodyPr>
          <a:lstStyle/>
          <a:p>
            <a:r>
              <a:rPr lang="en-US" dirty="0" smtClean="0"/>
              <a:t>To view the eBook in Dropbox select the “Go to Dropbox Folder” function. </a:t>
            </a:r>
            <a:endParaRPr lang="en-US" dirty="0"/>
          </a:p>
        </p:txBody>
      </p:sp>
      <p:sp>
        <p:nvSpPr>
          <p:cNvPr id="4" name="TextBox 3"/>
          <p:cNvSpPr txBox="1"/>
          <p:nvPr/>
        </p:nvSpPr>
        <p:spPr>
          <a:xfrm>
            <a:off x="6477000" y="4572000"/>
            <a:ext cx="20574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Go to Dropbox Folder</a:t>
            </a:r>
            <a:endParaRPr lang="en-US" dirty="0"/>
          </a:p>
        </p:txBody>
      </p:sp>
      <p:cxnSp>
        <p:nvCxnSpPr>
          <p:cNvPr id="5" name="Straight Arrow Connector 4"/>
          <p:cNvCxnSpPr/>
          <p:nvPr/>
        </p:nvCxnSpPr>
        <p:spPr>
          <a:xfrm flipH="1">
            <a:off x="5486400" y="4876800"/>
            <a:ext cx="9906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152400" y="1219200"/>
            <a:ext cx="1905000"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When the upload is completed a new window prompt will appear with an option to view the public folder where the eBook is stored. The public folder is a shared folder allowing other users to have access to the eBook document. </a:t>
            </a:r>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g2\Desktop\DB4.PNG">
            <a:hlinkClick r:id="rId3" action="ppaction://hlinkfile"/>
          </p:cNvPr>
          <p:cNvPicPr>
            <a:picLocks noChangeAspect="1" noChangeArrowheads="1"/>
          </p:cNvPicPr>
          <p:nvPr/>
        </p:nvPicPr>
        <p:blipFill>
          <a:blip r:embed="rId4" cstate="print"/>
          <a:srcRect/>
          <a:stretch>
            <a:fillRect/>
          </a:stretch>
        </p:blipFill>
        <p:spPr bwMode="auto">
          <a:xfrm rot="5400000">
            <a:off x="1143001" y="-1143000"/>
            <a:ext cx="6858000" cy="9144001"/>
          </a:xfrm>
          <a:prstGeom prst="rect">
            <a:avLst/>
          </a:prstGeom>
          <a:noFill/>
        </p:spPr>
      </p:pic>
      <p:sp>
        <p:nvSpPr>
          <p:cNvPr id="3" name="Rectangle 2"/>
          <p:cNvSpPr/>
          <p:nvPr/>
        </p:nvSpPr>
        <p:spPr>
          <a:xfrm>
            <a:off x="2895600" y="5105400"/>
            <a:ext cx="5791200" cy="1200329"/>
          </a:xfrm>
          <a:prstGeom prst="rect">
            <a:avLst/>
          </a:prstGeom>
        </p:spPr>
        <p:txBody>
          <a:bodyPr wrap="square">
            <a:spAutoFit/>
          </a:bodyPr>
          <a:lstStyle/>
          <a:p>
            <a:r>
              <a:rPr lang="en-US" dirty="0" smtClean="0"/>
              <a:t>Notice in the Dropbox storage folder that a new file exist titled “mybook_13.epub.” To share the eBook you can notify other users by e-mail. To learn more about how to share files watch the video that is hyperlinked to this slide. </a:t>
            </a:r>
            <a:endParaRPr lang="en-US" dirty="0"/>
          </a:p>
        </p:txBody>
      </p:sp>
      <p:cxnSp>
        <p:nvCxnSpPr>
          <p:cNvPr id="5" name="Straight Arrow Connector 4"/>
          <p:cNvCxnSpPr/>
          <p:nvPr/>
        </p:nvCxnSpPr>
        <p:spPr>
          <a:xfrm>
            <a:off x="1981200" y="4114800"/>
            <a:ext cx="914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304800" y="3962400"/>
            <a:ext cx="2057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err="1" smtClean="0"/>
              <a:t>mybook</a:t>
            </a:r>
            <a:r>
              <a:rPr lang="en-US" dirty="0" smtClean="0"/>
              <a:t> file</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g2\Desktop\DB5.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4648"/>
            <a:ext cx="8077200" cy="1673352"/>
          </a:xfrm>
        </p:spPr>
        <p:txBody>
          <a:bodyPr/>
          <a:lstStyle/>
          <a:p>
            <a:r>
              <a:rPr lang="en-US" dirty="0" smtClean="0"/>
              <a:t>The Goggle Docs Quick Way</a:t>
            </a:r>
            <a:endParaRPr lang="en-US" dirty="0"/>
          </a:p>
        </p:txBody>
      </p:sp>
      <p:pic>
        <p:nvPicPr>
          <p:cNvPr id="4" name="Picture 4" descr="C:\Users\dog2\Desktop\Google-Docs-App-Update.jpg">
            <a:hlinkClick r:id="rId3"/>
          </p:cNvPr>
          <p:cNvPicPr>
            <a:picLocks noChangeAspect="1" noChangeArrowheads="1"/>
          </p:cNvPicPr>
          <p:nvPr/>
        </p:nvPicPr>
        <p:blipFill>
          <a:blip r:embed="rId4" cstate="print"/>
          <a:srcRect/>
          <a:stretch>
            <a:fillRect/>
          </a:stretch>
        </p:blipFill>
        <p:spPr bwMode="auto">
          <a:xfrm>
            <a:off x="4800600" y="685800"/>
            <a:ext cx="3373948"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g2\Desktop\DB6.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3" name="Rectangle 2"/>
          <p:cNvSpPr/>
          <p:nvPr/>
        </p:nvSpPr>
        <p:spPr>
          <a:xfrm>
            <a:off x="2819400" y="4826675"/>
            <a:ext cx="6096000" cy="2031325"/>
          </a:xfrm>
          <a:prstGeom prst="rect">
            <a:avLst/>
          </a:prstGeom>
        </p:spPr>
        <p:txBody>
          <a:bodyPr wrap="square">
            <a:spAutoFit/>
          </a:bodyPr>
          <a:lstStyle/>
          <a:p>
            <a:r>
              <a:rPr lang="en-US" dirty="0" smtClean="0"/>
              <a:t>To open the stored eBook file on an </a:t>
            </a:r>
            <a:r>
              <a:rPr lang="en-US" dirty="0" err="1" smtClean="0"/>
              <a:t>iPad</a:t>
            </a:r>
            <a:r>
              <a:rPr lang="en-US" dirty="0" smtClean="0"/>
              <a:t>, iPod or </a:t>
            </a:r>
            <a:r>
              <a:rPr lang="en-US" dirty="0" err="1" smtClean="0"/>
              <a:t>iPhone</a:t>
            </a:r>
            <a:r>
              <a:rPr lang="en-US" dirty="0" smtClean="0"/>
              <a:t> double click on the “mybook_13.epub.” The </a:t>
            </a:r>
            <a:r>
              <a:rPr lang="en-US" dirty="0" err="1" smtClean="0"/>
              <a:t>mybook</a:t>
            </a:r>
            <a:r>
              <a:rPr lang="en-US" dirty="0" smtClean="0"/>
              <a:t> file will begin the upload cycle and will take a few minutes to launch the file. Prior to uploading the eBook make sure that your mobile device has a compatible eBook reader application. A recommended eBook reader for Creative Book Builder is </a:t>
            </a:r>
            <a:r>
              <a:rPr lang="en-US" dirty="0" err="1" smtClean="0"/>
              <a:t>iBooks</a:t>
            </a:r>
            <a:r>
              <a:rPr lang="en-US" dirty="0" smtClean="0"/>
              <a:t>. </a:t>
            </a:r>
            <a:endParaRPr lang="en-US" dirty="0"/>
          </a:p>
        </p:txBody>
      </p:sp>
      <p:cxnSp>
        <p:nvCxnSpPr>
          <p:cNvPr id="4" name="Straight Arrow Connector 3"/>
          <p:cNvCxnSpPr/>
          <p:nvPr/>
        </p:nvCxnSpPr>
        <p:spPr>
          <a:xfrm>
            <a:off x="2438400" y="4191000"/>
            <a:ext cx="914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52400" y="4038600"/>
            <a:ext cx="2667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Double Click to Open File</a:t>
            </a:r>
            <a:endParaRPr lang="en-US" dirty="0"/>
          </a:p>
        </p:txBody>
      </p:sp>
      <p:cxnSp>
        <p:nvCxnSpPr>
          <p:cNvPr id="7" name="Straight Arrow Connector 6"/>
          <p:cNvCxnSpPr/>
          <p:nvPr/>
        </p:nvCxnSpPr>
        <p:spPr>
          <a:xfrm flipH="1" flipV="1">
            <a:off x="3352800" y="609600"/>
            <a:ext cx="8382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200400" y="1295400"/>
            <a:ext cx="1905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Upload Status Bar</a:t>
            </a:r>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og2\Desktop\DB7.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3" name="Rectangle 2"/>
          <p:cNvSpPr/>
          <p:nvPr/>
        </p:nvSpPr>
        <p:spPr>
          <a:xfrm>
            <a:off x="914400" y="4343400"/>
            <a:ext cx="7315200" cy="1754326"/>
          </a:xfrm>
          <a:prstGeom prst="rect">
            <a:avLst/>
          </a:prstGeom>
        </p:spPr>
        <p:txBody>
          <a:bodyPr wrap="square">
            <a:spAutoFit/>
          </a:bodyPr>
          <a:lstStyle/>
          <a:p>
            <a:r>
              <a:rPr lang="en-US" dirty="0" smtClean="0"/>
              <a:t>Once the eBook file has completed the upload cycle a popup menu will appear prompting the user to select the type of application for opening the file. To open the eBook file in </a:t>
            </a:r>
            <a:r>
              <a:rPr lang="en-US" dirty="0" err="1" smtClean="0"/>
              <a:t>iBooks</a:t>
            </a:r>
            <a:r>
              <a:rPr lang="en-US" dirty="0" smtClean="0"/>
              <a:t> select the “Open in </a:t>
            </a:r>
            <a:r>
              <a:rPr lang="en-US" dirty="0" err="1" smtClean="0"/>
              <a:t>iBooks</a:t>
            </a:r>
            <a:r>
              <a:rPr lang="en-US" dirty="0" smtClean="0"/>
              <a:t>” function key.  The next step in the process will be to demonstrate how to us Dropbox storage as a temporary holding bin for uploading the eBook file to a wiki mobile learning site. </a:t>
            </a:r>
            <a:endParaRPr lang="en-US" dirty="0"/>
          </a:p>
        </p:txBody>
      </p:sp>
      <p:cxnSp>
        <p:nvCxnSpPr>
          <p:cNvPr id="4" name="Straight Arrow Connector 3"/>
          <p:cNvCxnSpPr/>
          <p:nvPr/>
        </p:nvCxnSpPr>
        <p:spPr>
          <a:xfrm flipH="1">
            <a:off x="6096000" y="3352800"/>
            <a:ext cx="1143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477000" y="3200400"/>
            <a:ext cx="2438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Open in </a:t>
            </a:r>
            <a:r>
              <a:rPr lang="en-US" dirty="0" err="1" smtClean="0"/>
              <a:t>iBooks</a:t>
            </a:r>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4648"/>
            <a:ext cx="8077200" cy="1673352"/>
          </a:xfrm>
        </p:spPr>
        <p:txBody>
          <a:bodyPr/>
          <a:lstStyle/>
          <a:p>
            <a:r>
              <a:rPr lang="en-US" dirty="0" smtClean="0"/>
              <a:t>Creating A Mobile Learning Site</a:t>
            </a:r>
            <a:endParaRPr lang="en-US" dirty="0"/>
          </a:p>
        </p:txBody>
      </p:sp>
      <p:pic>
        <p:nvPicPr>
          <p:cNvPr id="2050" name="Picture 2" descr="C:\Users\dog2\Desktop\PBworks_Logo.png">
            <a:hlinkClick r:id="rId3"/>
          </p:cNvPr>
          <p:cNvPicPr>
            <a:picLocks noChangeAspect="1" noChangeArrowheads="1"/>
          </p:cNvPicPr>
          <p:nvPr/>
        </p:nvPicPr>
        <p:blipFill>
          <a:blip r:embed="rId4" cstate="print"/>
          <a:srcRect/>
          <a:stretch>
            <a:fillRect/>
          </a:stretch>
        </p:blipFill>
        <p:spPr bwMode="auto">
          <a:xfrm>
            <a:off x="5410200" y="1143000"/>
            <a:ext cx="29718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dog2\Desktop\Select Edit Tab.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cxnSp>
        <p:nvCxnSpPr>
          <p:cNvPr id="5" name="Straight Arrow Connector 4"/>
          <p:cNvCxnSpPr/>
          <p:nvPr/>
        </p:nvCxnSpPr>
        <p:spPr>
          <a:xfrm flipH="1">
            <a:off x="2895600" y="2209800"/>
            <a:ext cx="1143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3276600" y="2057400"/>
            <a:ext cx="2438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Edit Tab</a:t>
            </a:r>
            <a:endParaRPr lang="en-US" dirty="0"/>
          </a:p>
        </p:txBody>
      </p:sp>
      <p:sp>
        <p:nvSpPr>
          <p:cNvPr id="7" name="Rectangle 6"/>
          <p:cNvSpPr/>
          <p:nvPr/>
        </p:nvSpPr>
        <p:spPr>
          <a:xfrm>
            <a:off x="3962400" y="3048000"/>
            <a:ext cx="4572000" cy="923330"/>
          </a:xfrm>
          <a:prstGeom prst="rect">
            <a:avLst/>
          </a:prstGeom>
        </p:spPr>
        <p:txBody>
          <a:bodyPr>
            <a:spAutoFit/>
          </a:bodyPr>
          <a:lstStyle/>
          <a:p>
            <a:r>
              <a:rPr lang="en-US" dirty="0" smtClean="0"/>
              <a:t>To upload an eBook file to a </a:t>
            </a:r>
            <a:r>
              <a:rPr lang="en-US" dirty="0" err="1" smtClean="0"/>
              <a:t>pbworks</a:t>
            </a:r>
            <a:r>
              <a:rPr lang="en-US" dirty="0" smtClean="0"/>
              <a:t> mobile learning site select the edit tab in the top left hand corner of the page. </a:t>
            </a:r>
            <a:endParaRPr lang="en-US" dirty="0"/>
          </a:p>
        </p:txBody>
      </p:sp>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og2\Desktop\images and file page.pn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pic>
        <p:nvPicPr>
          <p:cNvPr id="2050" name="Picture 2" descr="C:\Users\dog2\Desktop\images and files.png"/>
          <p:cNvPicPr>
            <a:picLocks noChangeAspect="1" noChangeArrowheads="1"/>
          </p:cNvPicPr>
          <p:nvPr/>
        </p:nvPicPr>
        <p:blipFill>
          <a:blip r:embed="rId4" cstate="print"/>
          <a:srcRect/>
          <a:stretch>
            <a:fillRect/>
          </a:stretch>
        </p:blipFill>
        <p:spPr bwMode="auto">
          <a:xfrm>
            <a:off x="5867400" y="0"/>
            <a:ext cx="3276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048000" y="5334000"/>
            <a:ext cx="51816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After selecting the edit tab a window will appear on the top right had side of the side bar. Select the “Images and files” link. This will allow the user to have access to the upload files link. </a:t>
            </a:r>
            <a:endParaRPr lang="en-US" dirty="0"/>
          </a:p>
        </p:txBody>
      </p:sp>
      <p:cxnSp>
        <p:nvCxnSpPr>
          <p:cNvPr id="8" name="Straight Arrow Connector 7"/>
          <p:cNvCxnSpPr/>
          <p:nvPr/>
        </p:nvCxnSpPr>
        <p:spPr>
          <a:xfrm>
            <a:off x="4572000" y="990600"/>
            <a:ext cx="21336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514600" y="685800"/>
            <a:ext cx="29718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Image and Files Link</a:t>
            </a:r>
            <a:endParaRPr lang="en-US"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og2\Desktop\images and file page.pn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6" name="TextBox 5"/>
          <p:cNvSpPr txBox="1"/>
          <p:nvPr/>
        </p:nvSpPr>
        <p:spPr>
          <a:xfrm>
            <a:off x="3048000" y="5334000"/>
            <a:ext cx="51816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The next step is to select the Upload files link which will open a popup window allowing the user to select the eBook file from its location. </a:t>
            </a:r>
            <a:endParaRPr lang="en-US" dirty="0"/>
          </a:p>
        </p:txBody>
      </p:sp>
      <p:pic>
        <p:nvPicPr>
          <p:cNvPr id="3074" name="Picture 2" descr="C:\Users\dog2\Desktop\Upload files.png"/>
          <p:cNvPicPr>
            <a:picLocks noChangeAspect="1" noChangeArrowheads="1"/>
          </p:cNvPicPr>
          <p:nvPr/>
        </p:nvPicPr>
        <p:blipFill>
          <a:blip r:embed="rId4" cstate="print"/>
          <a:srcRect/>
          <a:stretch>
            <a:fillRect/>
          </a:stretch>
        </p:blipFill>
        <p:spPr bwMode="auto">
          <a:xfrm>
            <a:off x="5572797" y="0"/>
            <a:ext cx="3571204"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a:off x="4572000" y="990600"/>
            <a:ext cx="1066800" cy="1295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057400" y="685800"/>
            <a:ext cx="2667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Upload Files Link</a:t>
            </a:r>
            <a:endParaRPr lang="en-US" dirty="0"/>
          </a:p>
        </p:txBody>
      </p:sp>
    </p:spTree>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og2\Desktop\images and file page.pn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6" name="TextBox 5"/>
          <p:cNvSpPr txBox="1"/>
          <p:nvPr/>
        </p:nvSpPr>
        <p:spPr>
          <a:xfrm>
            <a:off x="2971800" y="4953000"/>
            <a:ext cx="45720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defRPr/>
            </a:pPr>
            <a:r>
              <a:rPr lang="en-US" dirty="0" smtClean="0"/>
              <a:t>To start the upload cycle Select the file to be uploaded. In this case mybook_8.epub will be selected. To determine the correct file selection the file selected will appear in the file name box. Select open to start the upload. </a:t>
            </a:r>
          </a:p>
        </p:txBody>
      </p:sp>
      <p:pic>
        <p:nvPicPr>
          <p:cNvPr id="4098" name="Picture 2" descr="C:\Users\dog2\Desktop\popup window.png"/>
          <p:cNvPicPr>
            <a:picLocks noChangeAspect="1" noChangeArrowheads="1"/>
          </p:cNvPicPr>
          <p:nvPr/>
        </p:nvPicPr>
        <p:blipFill>
          <a:blip r:embed="rId4" cstate="print"/>
          <a:srcRect/>
          <a:stretch>
            <a:fillRect/>
          </a:stretch>
        </p:blipFill>
        <p:spPr bwMode="auto">
          <a:xfrm>
            <a:off x="0" y="0"/>
            <a:ext cx="5791201" cy="4572000"/>
          </a:xfrm>
          <a:prstGeom prst="rect">
            <a:avLst/>
          </a:prstGeom>
          <a:noFill/>
        </p:spPr>
      </p:pic>
      <p:sp>
        <p:nvSpPr>
          <p:cNvPr id="7" name="TextBox 6"/>
          <p:cNvSpPr txBox="1"/>
          <p:nvPr/>
        </p:nvSpPr>
        <p:spPr>
          <a:xfrm>
            <a:off x="5181600" y="1371600"/>
            <a:ext cx="3200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Double Click on Selected File</a:t>
            </a:r>
            <a:endParaRPr lang="en-US" dirty="0"/>
          </a:p>
        </p:txBody>
      </p:sp>
      <p:cxnSp>
        <p:nvCxnSpPr>
          <p:cNvPr id="8" name="Straight Arrow Connector 7"/>
          <p:cNvCxnSpPr>
            <a:stCxn id="7" idx="1"/>
          </p:cNvCxnSpPr>
          <p:nvPr/>
        </p:nvCxnSpPr>
        <p:spPr>
          <a:xfrm flipH="1" flipV="1">
            <a:off x="3886200" y="1371600"/>
            <a:ext cx="1295400" cy="1846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1600200" y="3886200"/>
            <a:ext cx="2209800" cy="276999"/>
          </a:xfrm>
          <a:prstGeom prst="rect">
            <a:avLst/>
          </a:prstGeom>
          <a:noFill/>
        </p:spPr>
        <p:txBody>
          <a:bodyPr wrap="square" rtlCol="0">
            <a:spAutoFit/>
          </a:bodyPr>
          <a:lstStyle/>
          <a:p>
            <a:r>
              <a:rPr lang="en-US" sz="1200" dirty="0" smtClean="0"/>
              <a:t>Mybook_8.ebub</a:t>
            </a:r>
            <a:endParaRPr lang="en-US" sz="1200" dirty="0"/>
          </a:p>
        </p:txBody>
      </p:sp>
      <p:sp>
        <p:nvSpPr>
          <p:cNvPr id="14" name="TextBox 13"/>
          <p:cNvSpPr txBox="1"/>
          <p:nvPr/>
        </p:nvSpPr>
        <p:spPr>
          <a:xfrm>
            <a:off x="3200400" y="2286000"/>
            <a:ext cx="19812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File Name Appears</a:t>
            </a:r>
            <a:endParaRPr lang="en-US" dirty="0"/>
          </a:p>
        </p:txBody>
      </p:sp>
      <p:cxnSp>
        <p:nvCxnSpPr>
          <p:cNvPr id="15" name="Straight Arrow Connector 14"/>
          <p:cNvCxnSpPr/>
          <p:nvPr/>
        </p:nvCxnSpPr>
        <p:spPr>
          <a:xfrm flipH="1">
            <a:off x="2819400" y="2667000"/>
            <a:ext cx="11430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H="1">
            <a:off x="4648200" y="3124200"/>
            <a:ext cx="685800"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5105400" y="3048000"/>
            <a:ext cx="1524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Open</a:t>
            </a:r>
            <a:endParaRPr lang="en-US" dirty="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g2\Desktop\Uploading.pn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pic>
        <p:nvPicPr>
          <p:cNvPr id="5122" name="Picture 2" descr="C:\Users\dog2\Desktop\save.png"/>
          <p:cNvPicPr>
            <a:picLocks noChangeAspect="1" noChangeArrowheads="1"/>
          </p:cNvPicPr>
          <p:nvPr/>
        </p:nvPicPr>
        <p:blipFill>
          <a:blip r:embed="rId4" cstate="print"/>
          <a:srcRect/>
          <a:stretch>
            <a:fillRect/>
          </a:stretch>
        </p:blipFill>
        <p:spPr bwMode="auto">
          <a:xfrm>
            <a:off x="0" y="5667375"/>
            <a:ext cx="3467101" cy="1190625"/>
          </a:xfrm>
          <a:prstGeom prst="rect">
            <a:avLst/>
          </a:prstGeom>
          <a:noFill/>
        </p:spPr>
      </p:pic>
      <p:sp>
        <p:nvSpPr>
          <p:cNvPr id="4" name="Rectangle 3"/>
          <p:cNvSpPr/>
          <p:nvPr/>
        </p:nvSpPr>
        <p:spPr>
          <a:xfrm>
            <a:off x="3505200" y="1905000"/>
            <a:ext cx="457200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smtClean="0"/>
              <a:t>After the file uploads save the save button at the bottom of the wiki page. This will close the edit windows. The next step is to open and copy the link for posting or rendering a QR code. </a:t>
            </a:r>
            <a:endParaRPr lang="en-US" dirty="0"/>
          </a:p>
        </p:txBody>
      </p:sp>
      <p:cxnSp>
        <p:nvCxnSpPr>
          <p:cNvPr id="6" name="Straight Arrow Connector 5"/>
          <p:cNvCxnSpPr/>
          <p:nvPr/>
        </p:nvCxnSpPr>
        <p:spPr>
          <a:xfrm flipH="1">
            <a:off x="381000" y="4953000"/>
            <a:ext cx="12954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1066800" y="4648200"/>
            <a:ext cx="1524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Save</a:t>
            </a:r>
            <a:endParaRPr lang="en-US" dirty="0"/>
          </a:p>
        </p:txBody>
      </p:sp>
    </p:spTree>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5184648"/>
            <a:ext cx="8077200" cy="1673352"/>
          </a:xfrm>
        </p:spPr>
        <p:txBody>
          <a:bodyPr/>
          <a:lstStyle/>
          <a:p>
            <a:r>
              <a:rPr lang="en-US" dirty="0" smtClean="0"/>
              <a:t>Accessing eBooks for Mobile Learning </a:t>
            </a:r>
            <a:endParaRPr lang="en-US" dirty="0"/>
          </a:p>
        </p:txBody>
      </p:sp>
      <p:pic>
        <p:nvPicPr>
          <p:cNvPr id="5" name="Picture 2" descr="C:\Users\dog2\Desktop\E Book.png"/>
          <p:cNvPicPr>
            <a:picLocks noChangeAspect="1" noChangeArrowheads="1"/>
          </p:cNvPicPr>
          <p:nvPr/>
        </p:nvPicPr>
        <p:blipFill>
          <a:blip r:embed="rId3" cstate="print"/>
          <a:srcRect/>
          <a:stretch>
            <a:fillRect/>
          </a:stretch>
        </p:blipFill>
        <p:spPr bwMode="auto">
          <a:xfrm>
            <a:off x="609600" y="381000"/>
            <a:ext cx="186446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C:\Users\dog2\Desktop\dropbox-logo.png">
            <a:hlinkClick r:id="rId4"/>
          </p:cNvPr>
          <p:cNvPicPr>
            <a:picLocks noChangeAspect="1" noChangeArrowheads="1"/>
          </p:cNvPicPr>
          <p:nvPr/>
        </p:nvPicPr>
        <p:blipFill>
          <a:blip r:embed="rId5" cstate="print"/>
          <a:srcRect/>
          <a:stretch>
            <a:fillRect/>
          </a:stretch>
        </p:blipFill>
        <p:spPr bwMode="auto">
          <a:xfrm>
            <a:off x="4343400" y="1524000"/>
            <a:ext cx="211328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dog2\Desktop\PBworks_Logo.png">
            <a:hlinkClick r:id="rId6"/>
          </p:cNvPr>
          <p:cNvPicPr>
            <a:picLocks noChangeAspect="1" noChangeArrowheads="1"/>
          </p:cNvPicPr>
          <p:nvPr/>
        </p:nvPicPr>
        <p:blipFill>
          <a:blip r:embed="rId7" cstate="print"/>
          <a:srcRect/>
          <a:stretch>
            <a:fillRect/>
          </a:stretch>
        </p:blipFill>
        <p:spPr bwMode="auto">
          <a:xfrm>
            <a:off x="1828800" y="2819400"/>
            <a:ext cx="2057400" cy="1846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dog2\Desktop\symbalooedu_mousepad-p144623397475243095trak_400.jpg"/>
          <p:cNvPicPr>
            <a:picLocks noChangeAspect="1" noChangeArrowheads="1"/>
          </p:cNvPicPr>
          <p:nvPr/>
        </p:nvPicPr>
        <p:blipFill>
          <a:blip r:embed="rId8" cstate="print"/>
          <a:srcRect/>
          <a:stretch>
            <a:fillRect/>
          </a:stretch>
        </p:blipFill>
        <p:spPr bwMode="auto">
          <a:xfrm>
            <a:off x="6781800" y="381000"/>
            <a:ext cx="2057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ppt_w</p:attrName>
                                        </p:attrNameLst>
                                      </p:cBhvr>
                                      <p:tavLst>
                                        <p:tav tm="0">
                                          <p:val>
                                            <p:strVal val="#ppt_w*0.70"/>
                                          </p:val>
                                        </p:tav>
                                        <p:tav tm="100000">
                                          <p:val>
                                            <p:strVal val="#ppt_w"/>
                                          </p:val>
                                        </p:tav>
                                      </p:tavLst>
                                    </p:anim>
                                    <p:anim calcmode="lin" valueType="num">
                                      <p:cBhvr>
                                        <p:cTn id="29" dur="1000" fill="hold"/>
                                        <p:tgtEl>
                                          <p:spTgt spid="2050"/>
                                        </p:tgtEl>
                                        <p:attrNameLst>
                                          <p:attrName>ppt_h</p:attrName>
                                        </p:attrNameLst>
                                      </p:cBhvr>
                                      <p:tavLst>
                                        <p:tav tm="0">
                                          <p:val>
                                            <p:strVal val="#ppt_h"/>
                                          </p:val>
                                        </p:tav>
                                        <p:tav tm="100000">
                                          <p:val>
                                            <p:strVal val="#ppt_h"/>
                                          </p:val>
                                        </p:tav>
                                      </p:tavLst>
                                    </p:anim>
                                    <p:animEffect transition="in" filter="fade">
                                      <p:cBhvr>
                                        <p:cTn id="3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g2\Desktop\download.jpg"/>
          <p:cNvPicPr>
            <a:picLocks noChangeAspect="1" noChangeArrowheads="1"/>
          </p:cNvPicPr>
          <p:nvPr/>
        </p:nvPicPr>
        <p:blipFill>
          <a:blip r:embed="rId3" cstate="print"/>
          <a:srcRect/>
          <a:stretch>
            <a:fillRect/>
          </a:stretch>
        </p:blipFill>
        <p:spPr bwMode="auto">
          <a:xfrm rot="16200000">
            <a:off x="1143000" y="-1143000"/>
            <a:ext cx="6858000" cy="914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C:\Users\dog2\Desktop\photo1.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7" name="TextBox 6"/>
          <p:cNvSpPr txBox="1"/>
          <p:nvPr/>
        </p:nvSpPr>
        <p:spPr>
          <a:xfrm>
            <a:off x="3810000" y="2667000"/>
            <a:ext cx="4114800" cy="2585323"/>
          </a:xfrm>
          <a:prstGeom prst="rect">
            <a:avLst/>
          </a:prstGeom>
          <a:noFill/>
        </p:spPr>
        <p:txBody>
          <a:bodyPr wrap="square" rtlCol="0">
            <a:spAutoFit/>
          </a:bodyPr>
          <a:lstStyle/>
          <a:p>
            <a:pPr>
              <a:defRPr/>
            </a:pPr>
            <a:r>
              <a:rPr lang="en-US" dirty="0" smtClean="0">
                <a:solidFill>
                  <a:schemeClr val="bg1"/>
                </a:solidFill>
              </a:rPr>
              <a:t>To demonstrate how to creative  an e-book in Creative Book Builder, planed content must be available and ready to import.</a:t>
            </a:r>
          </a:p>
          <a:p>
            <a:pPr>
              <a:defRPr/>
            </a:pPr>
            <a:endParaRPr lang="en-US" dirty="0" smtClean="0">
              <a:solidFill>
                <a:schemeClr val="bg1"/>
              </a:solidFill>
            </a:endParaRPr>
          </a:p>
          <a:p>
            <a:pPr>
              <a:defRPr/>
            </a:pPr>
            <a:r>
              <a:rPr lang="en-US" dirty="0" smtClean="0">
                <a:solidFill>
                  <a:schemeClr val="bg1"/>
                </a:solidFill>
              </a:rPr>
              <a:t>Start the create a book application and select Books. Selecting the books menu button will allow a title to be entered in the next step. </a:t>
            </a:r>
          </a:p>
        </p:txBody>
      </p:sp>
      <p:cxnSp>
        <p:nvCxnSpPr>
          <p:cNvPr id="11" name="Straight Arrow Connector 10"/>
          <p:cNvCxnSpPr>
            <a:stCxn id="14" idx="0"/>
          </p:cNvCxnSpPr>
          <p:nvPr/>
        </p:nvCxnSpPr>
        <p:spPr>
          <a:xfrm flipH="1" flipV="1">
            <a:off x="304800" y="609600"/>
            <a:ext cx="1010282" cy="3276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609600" y="3886200"/>
            <a:ext cx="1410964"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Books</a:t>
            </a:r>
            <a:endParaRPr lang="en-US" dirty="0"/>
          </a:p>
        </p:txBody>
      </p:sp>
    </p:spTree>
  </p:cSld>
  <p:clrMapOvr>
    <a:masterClrMapping/>
  </p:clrMapOvr>
  <p:transition>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Tricks &amp; Tweaking in </a:t>
            </a:r>
            <a:br>
              <a:rPr lang="en-US" dirty="0" smtClean="0"/>
            </a:br>
            <a:r>
              <a:rPr lang="en-US" dirty="0" smtClean="0"/>
              <a:t>                 Creative Book Builder</a:t>
            </a:r>
            <a:endParaRPr lang="en-US" dirty="0"/>
          </a:p>
        </p:txBody>
      </p:sp>
      <p:sp>
        <p:nvSpPr>
          <p:cNvPr id="3" name="Content Placeholder 2"/>
          <p:cNvSpPr>
            <a:spLocks noGrp="1"/>
          </p:cNvSpPr>
          <p:nvPr>
            <p:ph idx="1"/>
          </p:nvPr>
        </p:nvSpPr>
        <p:spPr/>
        <p:txBody>
          <a:bodyPr/>
          <a:lstStyle/>
          <a:p>
            <a:pPr>
              <a:buNone/>
            </a:pPr>
            <a:r>
              <a:rPr lang="en-US" b="1" dirty="0" smtClean="0">
                <a:solidFill>
                  <a:schemeClr val="bg1"/>
                </a:solidFill>
                <a:effectLst>
                  <a:outerShdw blurRad="38100" dist="38100" dir="2700000" algn="tl">
                    <a:srgbClr val="000000">
                      <a:alpha val="43137"/>
                    </a:srgbClr>
                  </a:outerShdw>
                </a:effectLst>
              </a:rPr>
              <a:t>When Using Media</a:t>
            </a:r>
          </a:p>
          <a:p>
            <a:pPr lvl="0"/>
            <a:r>
              <a:rPr lang="en-US" dirty="0" smtClean="0">
                <a:solidFill>
                  <a:schemeClr val="bg1"/>
                </a:solidFill>
                <a:effectLst>
                  <a:outerShdw blurRad="38100" dist="38100" dir="2700000" algn="tl">
                    <a:srgbClr val="000000">
                      <a:alpha val="43137"/>
                    </a:srgbClr>
                  </a:outerShdw>
                </a:effectLst>
              </a:rPr>
              <a:t>Use YouTube downloader</a:t>
            </a:r>
          </a:p>
          <a:p>
            <a:pPr lvl="0"/>
            <a:r>
              <a:rPr lang="en-US" dirty="0" smtClean="0">
                <a:solidFill>
                  <a:schemeClr val="bg1"/>
                </a:solidFill>
                <a:effectLst>
                  <a:outerShdw blurRad="38100" dist="38100" dir="2700000" algn="tl">
                    <a:srgbClr val="000000">
                      <a:alpha val="43137"/>
                    </a:srgbClr>
                  </a:outerShdw>
                </a:effectLst>
              </a:rPr>
              <a:t>Convert to medium low quality </a:t>
            </a:r>
            <a:r>
              <a:rPr lang="en-US" dirty="0" err="1" smtClean="0">
                <a:solidFill>
                  <a:schemeClr val="bg1"/>
                </a:solidFill>
                <a:effectLst>
                  <a:outerShdw blurRad="38100" dist="38100" dir="2700000" algn="tl">
                    <a:srgbClr val="000000">
                      <a:alpha val="43137"/>
                    </a:srgbClr>
                  </a:outerShdw>
                </a:effectLst>
              </a:rPr>
              <a:t>iPhone</a:t>
            </a:r>
            <a:endParaRPr lang="en-US" dirty="0" smtClean="0">
              <a:solidFill>
                <a:schemeClr val="bg1"/>
              </a:solidFill>
              <a:effectLst>
                <a:outerShdw blurRad="38100" dist="38100" dir="2700000" algn="tl">
                  <a:srgbClr val="000000">
                    <a:alpha val="43137"/>
                  </a:srgbClr>
                </a:outerShdw>
              </a:effectLst>
            </a:endParaRPr>
          </a:p>
          <a:p>
            <a:pPr lvl="0"/>
            <a:r>
              <a:rPr lang="en-US" dirty="0" smtClean="0">
                <a:solidFill>
                  <a:schemeClr val="bg1"/>
                </a:solidFill>
                <a:effectLst>
                  <a:outerShdw blurRad="38100" dist="38100" dir="2700000" algn="tl">
                    <a:srgbClr val="000000">
                      <a:alpha val="43137"/>
                    </a:srgbClr>
                  </a:outerShdw>
                </a:effectLst>
              </a:rPr>
              <a:t>Compress mp3 files to medium quality</a:t>
            </a:r>
          </a:p>
          <a:p>
            <a:pPr lvl="0"/>
            <a:r>
              <a:rPr lang="en-US" dirty="0" smtClean="0">
                <a:solidFill>
                  <a:schemeClr val="bg1"/>
                </a:solidFill>
                <a:effectLst>
                  <a:outerShdw blurRad="38100" dist="38100" dir="2700000" algn="tl">
                    <a:srgbClr val="000000">
                      <a:alpha val="43137"/>
                    </a:srgbClr>
                  </a:outerShdw>
                </a:effectLst>
              </a:rPr>
              <a:t>Create illustrations in PowerPoint and convert to gif file</a:t>
            </a:r>
          </a:p>
        </p:txBody>
      </p:sp>
      <p:pic>
        <p:nvPicPr>
          <p:cNvPr id="11267" name="Picture 3" descr="C:\Users\dog2\Desktop\youtube-downloader.png">
            <a:hlinkClick r:id="rId2"/>
          </p:cNvPr>
          <p:cNvPicPr>
            <a:picLocks noChangeAspect="1" noChangeArrowheads="1"/>
          </p:cNvPicPr>
          <p:nvPr/>
        </p:nvPicPr>
        <p:blipFill>
          <a:blip r:embed="rId3" cstate="print"/>
          <a:srcRect/>
          <a:stretch>
            <a:fillRect/>
          </a:stretch>
        </p:blipFill>
        <p:spPr bwMode="auto">
          <a:xfrm>
            <a:off x="6248400" y="4343400"/>
            <a:ext cx="2362200" cy="2362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b="1" dirty="0" smtClean="0">
                <a:solidFill>
                  <a:schemeClr val="bg1"/>
                </a:solidFill>
              </a:rPr>
              <a:t>What I Have Learned </a:t>
            </a:r>
          </a:p>
          <a:p>
            <a:pPr lvl="0"/>
            <a:r>
              <a:rPr lang="en-US" dirty="0" smtClean="0">
                <a:solidFill>
                  <a:schemeClr val="bg1"/>
                </a:solidFill>
              </a:rPr>
              <a:t>When importing files from Google Docs eliminate bullet points within the doc files</a:t>
            </a:r>
          </a:p>
          <a:p>
            <a:pPr lvl="0"/>
            <a:r>
              <a:rPr lang="en-US" dirty="0" smtClean="0">
                <a:solidFill>
                  <a:schemeClr val="bg1"/>
                </a:solidFill>
              </a:rPr>
              <a:t>Use hyperlinks before using sound or video files</a:t>
            </a:r>
          </a:p>
          <a:p>
            <a:pPr lvl="0"/>
            <a:r>
              <a:rPr lang="en-US" dirty="0" smtClean="0">
                <a:solidFill>
                  <a:schemeClr val="bg1"/>
                </a:solidFill>
              </a:rPr>
              <a:t>Make books small for short reads and lesson assignments</a:t>
            </a:r>
          </a:p>
          <a:p>
            <a:pPr lvl="0"/>
            <a:r>
              <a:rPr lang="en-US" dirty="0" smtClean="0">
                <a:solidFill>
                  <a:schemeClr val="bg1"/>
                </a:solidFill>
              </a:rPr>
              <a:t>Plan your content in advance &amp; in small chunks</a:t>
            </a:r>
          </a:p>
          <a:p>
            <a:pPr lvl="0"/>
            <a:r>
              <a:rPr lang="en-US" dirty="0" smtClean="0">
                <a:solidFill>
                  <a:schemeClr val="bg1"/>
                </a:solidFill>
              </a:rPr>
              <a:t>Preview your book often in the production stages</a:t>
            </a:r>
          </a:p>
          <a:p>
            <a:pPr lvl="0"/>
            <a:r>
              <a:rPr lang="en-US" dirty="0" smtClean="0">
                <a:solidFill>
                  <a:schemeClr val="bg1"/>
                </a:solidFill>
              </a:rPr>
              <a:t>Email gif files and use save to photo feature in your </a:t>
            </a:r>
            <a:r>
              <a:rPr lang="en-US" dirty="0" err="1" smtClean="0">
                <a:solidFill>
                  <a:schemeClr val="bg1"/>
                </a:solidFill>
              </a:rPr>
              <a:t>iPad</a:t>
            </a:r>
            <a:r>
              <a:rPr lang="en-US" dirty="0" smtClean="0">
                <a:solidFill>
                  <a:schemeClr val="bg1"/>
                </a:solidFill>
              </a:rPr>
              <a:t> </a:t>
            </a:r>
          </a:p>
          <a:p>
            <a:endParaRPr lang="en-US" dirty="0"/>
          </a:p>
        </p:txBody>
      </p:sp>
      <p:sp>
        <p:nvSpPr>
          <p:cNvPr id="4" name="Title 1"/>
          <p:cNvSpPr>
            <a:spLocks noGrp="1"/>
          </p:cNvSpPr>
          <p:nvPr>
            <p:ph type="title"/>
          </p:nvPr>
        </p:nvSpPr>
        <p:spPr/>
        <p:txBody>
          <a:bodyPr>
            <a:normAutofit fontScale="90000"/>
          </a:bodyPr>
          <a:lstStyle/>
          <a:p>
            <a:r>
              <a:rPr lang="en-US" dirty="0" smtClean="0"/>
              <a:t>Tricks &amp; Tweaking in </a:t>
            </a:r>
            <a:br>
              <a:rPr lang="en-US" dirty="0" smtClean="0"/>
            </a:br>
            <a:r>
              <a:rPr lang="en-US" dirty="0" smtClean="0"/>
              <a:t>                 Creative Book Builder</a:t>
            </a:r>
            <a:endParaRPr lang="en-US" dirty="0"/>
          </a:p>
        </p:txBody>
      </p:sp>
    </p:spTree>
  </p:cSld>
  <p:clrMapOvr>
    <a:masterClrMapping/>
  </p:clrMapOvr>
  <p:transition>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dog2\Desktop\39748906GlobalForum_50_150dpi.jpg"/>
          <p:cNvPicPr>
            <a:picLocks noChangeAspect="1" noChangeArrowheads="1"/>
          </p:cNvPicPr>
          <p:nvPr/>
        </p:nvPicPr>
        <p:blipFill>
          <a:blip r:embed="rId3" cstate="print"/>
          <a:srcRect/>
          <a:stretch>
            <a:fillRect/>
          </a:stretch>
        </p:blipFill>
        <p:spPr bwMode="auto">
          <a:xfrm flipH="1" flipV="1">
            <a:off x="457200" y="2895600"/>
            <a:ext cx="2971800"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838200" y="152400"/>
            <a:ext cx="8013192" cy="1636776"/>
          </a:xfrm>
        </p:spPr>
        <p:txBody>
          <a:bodyPr>
            <a:normAutofit fontScale="90000"/>
          </a:bodyPr>
          <a:lstStyle/>
          <a:p>
            <a:pPr algn="ctr"/>
            <a:r>
              <a:rPr lang="en-US" sz="530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Flipping Your Classroom </a:t>
            </a:r>
            <a:br>
              <a:rPr lang="en-US" sz="530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br>
            <a:r>
              <a:rPr lang="en-US" b="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 </a:t>
            </a:r>
            <a:r>
              <a:rPr lang="en-US" sz="6600" b="0" dirty="0" smtClean="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rPr>
              <a:t>Flip eBooks</a:t>
            </a:r>
            <a:endParaRPr lang="en-US" sz="6600" b="0" dirty="0">
              <a:ln w="18415" cmpd="sng">
                <a:solidFill>
                  <a:srgbClr val="FFFFFF"/>
                </a:solidFill>
                <a:prstDash val="solid"/>
              </a:ln>
              <a:solidFill>
                <a:schemeClr val="accent1">
                  <a:lumMod val="60000"/>
                  <a:lumOff val="40000"/>
                </a:schemeClr>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0" y="1828800"/>
            <a:ext cx="9144000" cy="685800"/>
          </a:xfrm>
        </p:spPr>
        <p:txBody>
          <a:bodyPr>
            <a:noAutofit/>
          </a:bodyPr>
          <a:lstStyle/>
          <a:p>
            <a:pPr algn="ctr"/>
            <a:r>
              <a:rPr lang="en-US" dirty="0" smtClean="0"/>
              <a:t>"Today’s educators must provide a learning environment that takes students beyond the walls of their classrooms and into a world of endless opportunities"</a:t>
            </a:r>
            <a:endParaRPr lang="en-US" dirty="0"/>
          </a:p>
        </p:txBody>
      </p:sp>
      <p:sp>
        <p:nvSpPr>
          <p:cNvPr id="8" name="Rectangle 7"/>
          <p:cNvSpPr/>
          <p:nvPr/>
        </p:nvSpPr>
        <p:spPr>
          <a:xfrm>
            <a:off x="457200" y="2895600"/>
            <a:ext cx="3048000" cy="3657600"/>
          </a:xfrm>
          <a:prstGeom prst="rect">
            <a:avLst/>
          </a:prstGeom>
        </p:spPr>
        <p:txBody>
          <a:bodyPr wrap="square">
            <a:prstTxWarp prst="textArchDown">
              <a:avLst>
                <a:gd name="adj" fmla="val 21177469"/>
              </a:avLst>
            </a:prstTxWarp>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Mike King Presentation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 name="Picture 3" descr="C:\Users\dog2\Desktop\Pictures\photo 2.jpg.png">
            <a:hlinkClick r:id="rId4"/>
          </p:cNvPr>
          <p:cNvPicPr>
            <a:picLocks noChangeAspect="1" noChangeArrowheads="1"/>
          </p:cNvPicPr>
          <p:nvPr/>
        </p:nvPicPr>
        <p:blipFill>
          <a:blip r:embed="rId5" cstate="print"/>
          <a:srcRect/>
          <a:stretch>
            <a:fillRect/>
          </a:stretch>
        </p:blipFill>
        <p:spPr bwMode="auto">
          <a:xfrm>
            <a:off x="1066800" y="3962400"/>
            <a:ext cx="1981200" cy="2122714"/>
          </a:xfrm>
          <a:prstGeom prst="ellipse">
            <a:avLst/>
          </a:prstGeom>
          <a:ln>
            <a:noFill/>
          </a:ln>
          <a:effectLst>
            <a:softEdge rad="112500"/>
          </a:effectLst>
        </p:spPr>
      </p:pic>
      <p:sp>
        <p:nvSpPr>
          <p:cNvPr id="9" name="TextBox 8"/>
          <p:cNvSpPr txBox="1"/>
          <p:nvPr/>
        </p:nvSpPr>
        <p:spPr>
          <a:xfrm rot="1666147">
            <a:off x="1752600" y="990600"/>
            <a:ext cx="1316386" cy="64633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with</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TextBox 9"/>
          <p:cNvSpPr txBox="1"/>
          <p:nvPr/>
        </p:nvSpPr>
        <p:spPr>
          <a:xfrm>
            <a:off x="3657600" y="3048000"/>
            <a:ext cx="5181599" cy="332398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400" dirty="0" smtClean="0"/>
          </a:p>
          <a:p>
            <a:pPr algn="ctr"/>
            <a:r>
              <a:rPr lang="en-US" sz="2800" dirty="0" smtClean="0"/>
              <a:t>To Schedule an In-service </a:t>
            </a:r>
          </a:p>
          <a:p>
            <a:pPr algn="ctr"/>
            <a:r>
              <a:rPr lang="en-US" sz="2800" dirty="0" smtClean="0"/>
              <a:t>Contact Mike King</a:t>
            </a:r>
          </a:p>
          <a:p>
            <a:pPr algn="ctr"/>
            <a:r>
              <a:rPr lang="en-US" sz="2800" dirty="0" smtClean="0">
                <a:hlinkClick r:id="rId6"/>
              </a:rPr>
              <a:t>digitalsandbox1@gmail.com</a:t>
            </a:r>
            <a:endParaRPr lang="en-US" sz="2800" dirty="0" smtClean="0"/>
          </a:p>
          <a:p>
            <a:pPr algn="ctr"/>
            <a:endParaRPr lang="en-US" sz="2800" dirty="0" smtClean="0"/>
          </a:p>
          <a:p>
            <a:pPr algn="ctr"/>
            <a:r>
              <a:rPr lang="en-US" sz="2800" dirty="0" smtClean="0"/>
              <a:t>Visit our Website</a:t>
            </a:r>
          </a:p>
          <a:p>
            <a:pPr algn="ctr"/>
            <a:r>
              <a:rPr lang="en-US" sz="2800" dirty="0" smtClean="0">
                <a:hlinkClick r:id="rId7"/>
              </a:rPr>
              <a:t>http://digitalsandbox.weebly.com</a:t>
            </a:r>
            <a:r>
              <a:rPr lang="en-US" sz="2800" dirty="0" smtClean="0"/>
              <a:t> </a:t>
            </a:r>
          </a:p>
          <a:p>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g2\Desktop\Selecting A Title.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cxnSp>
        <p:nvCxnSpPr>
          <p:cNvPr id="5" name="Straight Arrow Connector 4"/>
          <p:cNvCxnSpPr/>
          <p:nvPr/>
        </p:nvCxnSpPr>
        <p:spPr>
          <a:xfrm flipH="1">
            <a:off x="6934200" y="914400"/>
            <a:ext cx="1371600" cy="0"/>
          </a:xfrm>
          <a:prstGeom prst="straightConnector1">
            <a:avLst/>
          </a:prstGeom>
          <a:ln>
            <a:solidFill>
              <a:schemeClr val="bg1"/>
            </a:solidFill>
            <a:tailEnd type="arrow"/>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7391400" y="762000"/>
            <a:ext cx="16002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defRPr/>
            </a:pPr>
            <a:r>
              <a:rPr lang="en-US" dirty="0" smtClean="0"/>
              <a:t>Select the Plus Button and the next menu frame will appear for entering the title of your book.</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og2\Desktop\Entering Title.PNG"/>
          <p:cNvPicPr>
            <a:picLocks noChangeAspect="1" noChangeArrowheads="1"/>
          </p:cNvPicPr>
          <p:nvPr/>
        </p:nvPicPr>
        <p:blipFill>
          <a:blip r:embed="rId3" cstate="print"/>
          <a:srcRect/>
          <a:stretch>
            <a:fillRect/>
          </a:stretch>
        </p:blipFill>
        <p:spPr bwMode="auto">
          <a:xfrm rot="5400000">
            <a:off x="1155423" y="-1155422"/>
            <a:ext cx="6833154" cy="9143999"/>
          </a:xfrm>
          <a:prstGeom prst="rect">
            <a:avLst/>
          </a:prstGeom>
          <a:noFill/>
        </p:spPr>
      </p:pic>
      <p:sp>
        <p:nvSpPr>
          <p:cNvPr id="4" name="TextBox 3"/>
          <p:cNvSpPr txBox="1"/>
          <p:nvPr/>
        </p:nvSpPr>
        <p:spPr>
          <a:xfrm>
            <a:off x="2362200" y="1371600"/>
            <a:ext cx="4495800"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Type the Title of the Book into the space provided. The title of the book to be created from the import process is named “How to Create an eBook.” </a:t>
            </a:r>
          </a:p>
          <a:p>
            <a:endParaRPr lang="en-US" u="sng" dirty="0" smtClean="0">
              <a:solidFill>
                <a:srgbClr val="FF0000"/>
              </a:solidFill>
            </a:endParaRPr>
          </a:p>
          <a:p>
            <a:r>
              <a:rPr lang="en-US" u="sng" dirty="0" smtClean="0">
                <a:solidFill>
                  <a:srgbClr val="FF0000"/>
                </a:solidFill>
              </a:rPr>
              <a:t>Select Save </a:t>
            </a:r>
            <a:r>
              <a:rPr lang="en-US" dirty="0" smtClean="0"/>
              <a:t>and the books title will appear in the Book list menu. Once this has been completed the next step will be to import a file. </a:t>
            </a:r>
          </a:p>
          <a:p>
            <a:endParaRPr lang="en-US" dirty="0"/>
          </a:p>
        </p:txBody>
      </p:sp>
      <p:cxnSp>
        <p:nvCxnSpPr>
          <p:cNvPr id="5" name="Straight Arrow Connector 4"/>
          <p:cNvCxnSpPr>
            <a:stCxn id="6" idx="0"/>
          </p:cNvCxnSpPr>
          <p:nvPr/>
        </p:nvCxnSpPr>
        <p:spPr>
          <a:xfrm flipH="1" flipV="1">
            <a:off x="6858000" y="457200"/>
            <a:ext cx="1391282" cy="2667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7543800" y="3124200"/>
            <a:ext cx="141096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Save</a:t>
            </a:r>
            <a:endParaRPr lang="en-US" dirty="0"/>
          </a:p>
        </p:txBody>
      </p:sp>
      <p:cxnSp>
        <p:nvCxnSpPr>
          <p:cNvPr id="9" name="Straight Arrow Connector 8"/>
          <p:cNvCxnSpPr/>
          <p:nvPr/>
        </p:nvCxnSpPr>
        <p:spPr>
          <a:xfrm>
            <a:off x="1600200" y="1066800"/>
            <a:ext cx="89471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28600" y="838200"/>
            <a:ext cx="18288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Type Title Name</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og2\Desktop\Title to Content.PNG"/>
          <p:cNvPicPr>
            <a:picLocks noChangeAspect="1" noChangeArrowheads="1"/>
          </p:cNvPicPr>
          <p:nvPr/>
        </p:nvPicPr>
        <p:blipFill>
          <a:blip r:embed="rId3" cstate="print"/>
          <a:srcRect/>
          <a:stretch>
            <a:fillRect/>
          </a:stretch>
        </p:blipFill>
        <p:spPr bwMode="auto">
          <a:xfrm rot="5400000">
            <a:off x="1142999" y="-1143000"/>
            <a:ext cx="6858000" cy="9144000"/>
          </a:xfrm>
          <a:prstGeom prst="rect">
            <a:avLst/>
          </a:prstGeom>
          <a:noFill/>
        </p:spPr>
      </p:pic>
      <p:sp>
        <p:nvSpPr>
          <p:cNvPr id="3" name="TextBox 2"/>
          <p:cNvSpPr txBox="1"/>
          <p:nvPr/>
        </p:nvSpPr>
        <p:spPr>
          <a:xfrm>
            <a:off x="2362200" y="4038600"/>
            <a:ext cx="4343400"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next step is to select the book title . </a:t>
            </a:r>
          </a:p>
          <a:p>
            <a:r>
              <a:rPr lang="en-US" dirty="0" smtClean="0"/>
              <a:t>Selecting the book title will allow for additional content to be added through the “Add Element” menu or “Import” document function. </a:t>
            </a:r>
          </a:p>
          <a:p>
            <a:endParaRPr lang="en-US" dirty="0"/>
          </a:p>
        </p:txBody>
      </p:sp>
      <p:cxnSp>
        <p:nvCxnSpPr>
          <p:cNvPr id="4" name="Straight Arrow Connector 3"/>
          <p:cNvCxnSpPr/>
          <p:nvPr/>
        </p:nvCxnSpPr>
        <p:spPr>
          <a:xfrm flipH="1">
            <a:off x="4572000" y="3733800"/>
            <a:ext cx="2819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7086600" y="3581400"/>
            <a:ext cx="1905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Select Book Title</a:t>
            </a:r>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og2\Desktop\Importing Content.PNG"/>
          <p:cNvPicPr>
            <a:picLocks noChangeAspect="1" noChangeArrowheads="1"/>
          </p:cNvPicPr>
          <p:nvPr/>
        </p:nvPicPr>
        <p:blipFill>
          <a:blip r:embed="rId3" cstate="print"/>
          <a:srcRect/>
          <a:stretch>
            <a:fillRect/>
          </a:stretch>
        </p:blipFill>
        <p:spPr bwMode="auto">
          <a:xfrm rot="16200000">
            <a:off x="1143001" y="-1143000"/>
            <a:ext cx="6858000" cy="9144000"/>
          </a:xfrm>
          <a:prstGeom prst="rect">
            <a:avLst/>
          </a:prstGeom>
          <a:noFill/>
        </p:spPr>
      </p:pic>
      <p:sp>
        <p:nvSpPr>
          <p:cNvPr id="4" name="TextBox 3"/>
          <p:cNvSpPr txBox="1"/>
          <p:nvPr/>
        </p:nvSpPr>
        <p:spPr>
          <a:xfrm>
            <a:off x="3429000" y="2209800"/>
            <a:ext cx="5257799" cy="2585323"/>
          </a:xfrm>
          <a:prstGeom prst="rect">
            <a:avLst/>
          </a:prstGeom>
          <a:noFill/>
        </p:spPr>
        <p:txBody>
          <a:bodyPr wrap="square" rtlCol="0">
            <a:spAutoFit/>
          </a:bodyPr>
          <a:lstStyle/>
          <a:p>
            <a:r>
              <a:rPr lang="en-US" dirty="0" smtClean="0"/>
              <a:t>To import a document a document a file will need to exist on the Google Docs application site. It is important that files imported are to be selected in chunks. Plan content by eliminating bullets and numbers within the Google Document files. These “bulleted and numbered text” items are best imported through the “Add Element” function. To import, a document from Google Docs select Import.  </a:t>
            </a:r>
          </a:p>
          <a:p>
            <a:endParaRPr lang="en-US" dirty="0"/>
          </a:p>
        </p:txBody>
      </p:sp>
      <p:cxnSp>
        <p:nvCxnSpPr>
          <p:cNvPr id="5" name="Straight Arrow Connector 4"/>
          <p:cNvCxnSpPr/>
          <p:nvPr/>
        </p:nvCxnSpPr>
        <p:spPr>
          <a:xfrm flipH="1">
            <a:off x="914400" y="4114800"/>
            <a:ext cx="381000" cy="2362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609600" y="3733800"/>
            <a:ext cx="1471878"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Import</a:t>
            </a:r>
            <a:endParaRPr 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C:\Users\dog2\Desktop\photo2.PNG"/>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noFill/>
        </p:spPr>
      </p:pic>
      <p:sp>
        <p:nvSpPr>
          <p:cNvPr id="5" name="TextBox 4"/>
          <p:cNvSpPr txBox="1"/>
          <p:nvPr/>
        </p:nvSpPr>
        <p:spPr>
          <a:xfrm>
            <a:off x="2286000" y="4343400"/>
            <a:ext cx="4495800" cy="1200329"/>
          </a:xfrm>
          <a:prstGeom prst="rect">
            <a:avLst/>
          </a:prstGeom>
          <a:noFill/>
        </p:spPr>
        <p:txBody>
          <a:bodyPr wrap="square" rtlCol="0">
            <a:spAutoFit/>
          </a:bodyPr>
          <a:lstStyle/>
          <a:p>
            <a:r>
              <a:rPr lang="en-US" dirty="0" smtClean="0">
                <a:solidFill>
                  <a:schemeClr val="bg1"/>
                </a:solidFill>
              </a:rPr>
              <a:t>Then select from the menu as it recognizes that the status shows  the user is logged into Google docs. Select “Doc File List” to see Google Docs menu. </a:t>
            </a:r>
            <a:endParaRPr lang="en-US" dirty="0">
              <a:solidFill>
                <a:schemeClr val="bg1"/>
              </a:solidFill>
            </a:endParaRPr>
          </a:p>
        </p:txBody>
      </p:sp>
      <p:cxnSp>
        <p:nvCxnSpPr>
          <p:cNvPr id="6" name="Straight Arrow Connector 5"/>
          <p:cNvCxnSpPr/>
          <p:nvPr/>
        </p:nvCxnSpPr>
        <p:spPr>
          <a:xfrm flipV="1">
            <a:off x="4495800" y="2438400"/>
            <a:ext cx="0" cy="1447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3505200" y="3581400"/>
            <a:ext cx="1980029"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t>Select Doc File List</a:t>
            </a:r>
            <a:endParaRPr lang="en-US" dirty="0"/>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6814</TotalTime>
  <Words>3550</Words>
  <Application>Microsoft Office PowerPoint</Application>
  <PresentationFormat>On-screen Show (4:3)</PresentationFormat>
  <Paragraphs>204</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Module</vt:lpstr>
      <vt:lpstr>Creative Book Builder</vt:lpstr>
      <vt:lpstr>Creating &amp; Publishing with         Creative Book Builder</vt:lpstr>
      <vt:lpstr>The Goggle Docs Quick Way</vt:lpstr>
      <vt:lpstr>Slide 4</vt:lpstr>
      <vt:lpstr>Slide 5</vt:lpstr>
      <vt:lpstr>Slide 6</vt:lpstr>
      <vt:lpstr>Slide 7</vt:lpstr>
      <vt:lpstr>Slide 8</vt:lpstr>
      <vt:lpstr>Slide 9</vt:lpstr>
      <vt:lpstr>Slide 10</vt:lpstr>
      <vt:lpstr>Slide 11</vt:lpstr>
      <vt:lpstr>Slide 12</vt:lpstr>
      <vt:lpstr>Slide 13</vt:lpstr>
      <vt:lpstr>Slide 14</vt:lpstr>
      <vt:lpstr>Publishing to iBooks</vt:lpstr>
      <vt:lpstr>Slide 16</vt:lpstr>
      <vt:lpstr>Slide 17</vt:lpstr>
      <vt:lpstr>Slide 18</vt:lpstr>
      <vt:lpstr>Slide 19</vt:lpstr>
      <vt:lpstr>Slide 20</vt:lpstr>
      <vt:lpstr>Slide 21</vt:lpstr>
      <vt:lpstr>Slide 22</vt:lpstr>
      <vt:lpstr>Storing in Dropbox</vt:lpstr>
      <vt:lpstr>Slide 24</vt:lpstr>
      <vt:lpstr>Slide 25</vt:lpstr>
      <vt:lpstr>Slide 26</vt:lpstr>
      <vt:lpstr>Slide 27</vt:lpstr>
      <vt:lpstr>Slide 28</vt:lpstr>
      <vt:lpstr>Slide 29</vt:lpstr>
      <vt:lpstr>Slide 30</vt:lpstr>
      <vt:lpstr>Slide 31</vt:lpstr>
      <vt:lpstr>Creating A Mobile Learning Site</vt:lpstr>
      <vt:lpstr>Slide 33</vt:lpstr>
      <vt:lpstr>Slide 34</vt:lpstr>
      <vt:lpstr>Slide 35</vt:lpstr>
      <vt:lpstr>Slide 36</vt:lpstr>
      <vt:lpstr>Slide 37</vt:lpstr>
      <vt:lpstr>Accessing eBooks for Mobile Learning </vt:lpstr>
      <vt:lpstr>Slide 39</vt:lpstr>
      <vt:lpstr>Tricks &amp; Tweaking in                   Creative Book Builder</vt:lpstr>
      <vt:lpstr>Tricks &amp; Tweaking in                   Creative Book Builder</vt:lpstr>
      <vt:lpstr>Flipping Your Classroom   Flip eBooks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dog2</dc:creator>
  <cp:lastModifiedBy>dog2</cp:lastModifiedBy>
  <cp:revision>388</cp:revision>
  <dcterms:created xsi:type="dcterms:W3CDTF">2011-06-04T22:05:34Z</dcterms:created>
  <dcterms:modified xsi:type="dcterms:W3CDTF">2011-10-08T19:59:54Z</dcterms:modified>
</cp:coreProperties>
</file>